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57" r:id="rId3"/>
    <p:sldId id="307" r:id="rId4"/>
    <p:sldId id="258" r:id="rId5"/>
    <p:sldId id="302" r:id="rId6"/>
    <p:sldId id="261" r:id="rId7"/>
    <p:sldId id="262" r:id="rId8"/>
    <p:sldId id="263" r:id="rId9"/>
    <p:sldId id="270" r:id="rId10"/>
    <p:sldId id="308" r:id="rId11"/>
    <p:sldId id="309" r:id="rId12"/>
    <p:sldId id="310" r:id="rId13"/>
    <p:sldId id="311" r:id="rId14"/>
    <p:sldId id="312" r:id="rId15"/>
    <p:sldId id="313" r:id="rId16"/>
    <p:sldId id="277" r:id="rId17"/>
    <p:sldId id="278" r:id="rId18"/>
    <p:sldId id="269" r:id="rId19"/>
    <p:sldId id="268" r:id="rId20"/>
    <p:sldId id="314" r:id="rId21"/>
    <p:sldId id="315" r:id="rId22"/>
    <p:sldId id="273" r:id="rId23"/>
    <p:sldId id="305" r:id="rId24"/>
    <p:sldId id="274" r:id="rId25"/>
    <p:sldId id="275" r:id="rId26"/>
    <p:sldId id="316" r:id="rId27"/>
    <p:sldId id="276" r:id="rId28"/>
    <p:sldId id="317" r:id="rId29"/>
    <p:sldId id="318" r:id="rId30"/>
    <p:sldId id="320" r:id="rId31"/>
    <p:sldId id="319" r:id="rId32"/>
    <p:sldId id="321" r:id="rId33"/>
    <p:sldId id="279" r:id="rId34"/>
    <p:sldId id="280" r:id="rId35"/>
    <p:sldId id="301" r:id="rId36"/>
    <p:sldId id="267" r:id="rId37"/>
    <p:sldId id="306" r:id="rId38"/>
    <p:sldId id="266" r:id="rId39"/>
    <p:sldId id="303" r:id="rId40"/>
    <p:sldId id="265" r:id="rId41"/>
    <p:sldId id="295" r:id="rId42"/>
    <p:sldId id="286" r:id="rId43"/>
    <p:sldId id="287" r:id="rId44"/>
    <p:sldId id="290" r:id="rId45"/>
    <p:sldId id="281" r:id="rId46"/>
    <p:sldId id="304" r:id="rId47"/>
    <p:sldId id="283" r:id="rId48"/>
    <p:sldId id="284" r:id="rId49"/>
    <p:sldId id="288" r:id="rId50"/>
    <p:sldId id="294" r:id="rId51"/>
    <p:sldId id="296" r:id="rId52"/>
    <p:sldId id="297" r:id="rId53"/>
    <p:sldId id="298" r:id="rId54"/>
    <p:sldId id="289" r:id="rId55"/>
    <p:sldId id="299" r:id="rId56"/>
    <p:sldId id="291" r:id="rId57"/>
    <p:sldId id="300" r:id="rId58"/>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59" userDrawn="1">
          <p15:clr>
            <a:srgbClr val="A4A3A4"/>
          </p15:clr>
        </p15:guide>
        <p15:guide id="5" orient="horz" pos="3351" userDrawn="1">
          <p15:clr>
            <a:srgbClr val="A4A3A4"/>
          </p15:clr>
        </p15:guide>
      </p15:sldGuideLst>
    </p:ext>
    <p:ext uri="{2D200454-40CA-4A62-9FC3-DE9A4176ACB9}">
      <p15:notesGuideLst xmlns:p15="http://schemas.microsoft.com/office/powerpoint/2012/main">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49189" autoAdjust="0"/>
  </p:normalViewPr>
  <p:slideViewPr>
    <p:cSldViewPr>
      <p:cViewPr varScale="1">
        <p:scale>
          <a:sx n="46" d="100"/>
          <a:sy n="46" d="100"/>
        </p:scale>
        <p:origin x="672" y="32"/>
      </p:cViewPr>
      <p:guideLst>
        <p:guide orient="horz" pos="431"/>
        <p:guide pos="471"/>
        <p:guide pos="5148"/>
        <p:guide orient="horz" pos="4059"/>
        <p:guide orient="horz" pos="3351"/>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p:scale>
          <a:sx n="200" d="100"/>
          <a:sy n="200" d="100"/>
        </p:scale>
        <p:origin x="96" y="-4896"/>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2014/11/12</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7"/>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7"/>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Thank you for </a:t>
            </a:r>
            <a:r>
              <a:rPr lang="en-US" altLang="ja-JP" dirty="0" smtClean="0"/>
              <a:t>attending.  This presentation is called “Kids,</a:t>
            </a:r>
            <a:r>
              <a:rPr lang="en-US" altLang="ja-JP" baseline="0" dirty="0" smtClean="0"/>
              <a:t> Ruby, Fun</a:t>
            </a:r>
            <a:r>
              <a:rPr lang="en-US" altLang="ja-JP" dirty="0" smtClean="0"/>
              <a:t>”.  I will discuss our activities with the Ruby Programming </a:t>
            </a:r>
            <a:r>
              <a:rPr lang="en-US" altLang="ja-JP" dirty="0" err="1" smtClean="0"/>
              <a:t>Shounendan</a:t>
            </a:r>
            <a:r>
              <a:rPr lang="en-US" altLang="ja-JP" dirty="0" smtClean="0"/>
              <a:t>, especially Smalruby which is a key part</a:t>
            </a:r>
            <a:r>
              <a:rPr lang="en-US" altLang="ja-JP" baseline="0" dirty="0" smtClean="0"/>
              <a:t> of</a:t>
            </a:r>
            <a:r>
              <a:rPr lang="en-US" altLang="ja-JP" dirty="0" smtClean="0"/>
              <a:t> it.</a:t>
            </a:r>
          </a:p>
          <a:p>
            <a:endParaRPr lang="en-US" altLang="ja-JP" dirty="0" smtClean="0"/>
          </a:p>
          <a:p>
            <a:r>
              <a:rPr lang="en-US" altLang="ja-JP" dirty="0" smtClean="0"/>
              <a:t>Let's </a:t>
            </a:r>
            <a:r>
              <a:rPr lang="en-US" altLang="ja-JP" dirty="0"/>
              <a:t>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I started to teach Ruby programming for junior high school students.</a:t>
            </a:r>
            <a:r>
              <a:rPr lang="ja-JP" altLang="en-US" baseline="0" dirty="0" smtClean="0"/>
              <a:t> </a:t>
            </a:r>
            <a:r>
              <a:rPr lang="en-US" altLang="ja-JP" baseline="0" dirty="0" smtClean="0"/>
              <a:t>In Japan, junior high school student is ages of 13 to 15, so junior high school student in this presentation.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motivations were the Ruby City MATSUE project and to teach my son Ruby.</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3331208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The Ruby City MATSUE Project was </a:t>
            </a:r>
            <a:r>
              <a:rPr kumimoji="1" lang="en-US" altLang="ja-JP" baseline="0" dirty="0" smtClean="0"/>
              <a:t>managed by the city government.  </a:t>
            </a:r>
            <a:r>
              <a:rPr kumimoji="1" lang="en-US" altLang="ja-JP" baseline="0" dirty="0" err="1" smtClean="0"/>
              <a:t>Matz</a:t>
            </a:r>
            <a:r>
              <a:rPr kumimoji="1" lang="en-US" altLang="ja-JP" baseline="0" dirty="0" smtClean="0"/>
              <a:t>, who created Ruby, lives in Matsue.  Ruby generated new business, so the government decided to promote IT business using </a:t>
            </a:r>
            <a:r>
              <a:rPr kumimoji="1" lang="en-US" altLang="ja-JP" baseline="0" dirty="0" err="1" smtClean="0"/>
              <a:t>Matz</a:t>
            </a:r>
            <a:r>
              <a:rPr kumimoji="1" lang="en-US" altLang="ja-JP" baseline="0" dirty="0" smtClean="0"/>
              <a:t> and Ruby in Matsue!</a:t>
            </a:r>
          </a:p>
          <a:p>
            <a:endParaRPr kumimoji="1" lang="en-US" altLang="ja-JP" baseline="0" dirty="0" smtClean="0"/>
          </a:p>
          <a:p>
            <a:r>
              <a:rPr kumimoji="1" lang="en-US" altLang="ja-JP" baseline="0" dirty="0" smtClean="0"/>
              <a:t>Then the government started this project to help IT businesses.  Also, IT businesses require many IT engineers.  </a:t>
            </a:r>
            <a:r>
              <a:rPr kumimoji="1" lang="en-US" altLang="ja-JP" sz="1200" b="0" i="0" kern="1200" dirty="0" smtClean="0">
                <a:solidFill>
                  <a:schemeClr val="tx1"/>
                </a:solidFill>
                <a:effectLst/>
                <a:latin typeface="+mn-lt"/>
                <a:ea typeface="+mn-ea"/>
                <a:cs typeface="+mn-cs"/>
              </a:rPr>
              <a:t>So one purpose of the project was to increase the number of Rubyists.</a:t>
            </a:r>
          </a:p>
          <a:p>
            <a:endParaRPr kumimoji="1" lang="en-US" altLang="ja-JP" sz="1200" b="0" i="0" kern="1200" dirty="0" smtClean="0">
              <a:solidFill>
                <a:schemeClr val="tx1"/>
              </a:solidFill>
              <a:effectLst/>
              <a:latin typeface="+mn-lt"/>
              <a:ea typeface="+mn-ea"/>
              <a:cs typeface="+mn-cs"/>
            </a:endParaRPr>
          </a:p>
          <a:p>
            <a:r>
              <a:rPr kumimoji="1" lang="en-US" altLang="ja-JP" sz="1200" b="0" i="0" kern="1200" dirty="0" smtClean="0">
                <a:solidFill>
                  <a:schemeClr val="tx1"/>
                </a:solidFill>
                <a:effectLst/>
                <a:latin typeface="+mn-lt"/>
                <a:ea typeface="+mn-ea"/>
                <a:cs typeface="+mn-cs"/>
              </a:rPr>
              <a:t>6 years ago, the project was looking for teacher</a:t>
            </a:r>
            <a:r>
              <a:rPr kumimoji="1" lang="en-US" altLang="ja-JP" sz="1200" b="0" i="0" kern="1200" baseline="0" dirty="0" smtClean="0">
                <a:solidFill>
                  <a:schemeClr val="tx1"/>
                </a:solidFill>
                <a:effectLst/>
                <a:latin typeface="+mn-lt"/>
                <a:ea typeface="+mn-ea"/>
                <a:cs typeface="+mn-cs"/>
              </a:rPr>
              <a:t>s that could teach Ruby to the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870158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second goal was my real motivation.</a:t>
            </a:r>
          </a:p>
          <a:p>
            <a:endParaRPr kumimoji="1" lang="en-US" altLang="ja-JP" baseline="0" dirty="0" smtClean="0"/>
          </a:p>
          <a:p>
            <a:r>
              <a:rPr kumimoji="1" lang="en-US" altLang="ja-JP" baseline="0" dirty="0" smtClean="0"/>
              <a:t>I love Ruby and IT engineering, so I plan to teach Ruby to my son to become an IT engineer when he grows up.</a:t>
            </a:r>
          </a:p>
          <a:p>
            <a:endParaRPr kumimoji="1" lang="en-US" altLang="ja-JP" baseline="0" dirty="0" smtClean="0"/>
          </a:p>
          <a:p>
            <a:r>
              <a:rPr kumimoji="1" lang="en-US" altLang="ja-JP" baseline="0" dirty="0" smtClean="0"/>
              <a:t>However, 6 years ago, I did not have any tools or materials for teaching Ruby to youth, also </a:t>
            </a:r>
            <a:r>
              <a:rPr kumimoji="1" lang="en-US" altLang="ja-JP" baseline="0" dirty="0" err="1" smtClean="0"/>
              <a:t>KidsRuby</a:t>
            </a:r>
            <a:r>
              <a:rPr kumimoji="1" lang="en-US" altLang="ja-JP" baseline="0" dirty="0" smtClean="0"/>
              <a:t> did not exist at that time.</a:t>
            </a:r>
          </a:p>
          <a:p>
            <a:endParaRPr kumimoji="1" lang="en-US" altLang="ja-JP" baseline="0" dirty="0" smtClean="0"/>
          </a:p>
          <a:p>
            <a:r>
              <a:rPr kumimoji="1" lang="en-US" altLang="ja-JP" baseline="0" dirty="0" smtClean="0"/>
              <a:t>So, I decided to make tools and materials for teaching Ruby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381590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So,</a:t>
            </a:r>
            <a:r>
              <a:rPr kumimoji="1" lang="en-US" altLang="ja-JP" baseline="0" dirty="0" smtClean="0"/>
              <a:t> I started teaching Ruby to youth 6 years ago.</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365775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Since then,</a:t>
            </a:r>
            <a:r>
              <a:rPr kumimoji="1" lang="en-US" altLang="ja-JP" baseline="0" dirty="0" smtClean="0"/>
              <a:t> I have taught Ruby to over 250 junior high school students.  This number is low.</a:t>
            </a:r>
          </a:p>
          <a:p>
            <a:endParaRPr kumimoji="1" lang="en-US" altLang="ja-JP" baseline="0" dirty="0" smtClean="0"/>
          </a:p>
          <a:p>
            <a:r>
              <a:rPr kumimoji="1" lang="en-US" altLang="ja-JP" baseline="0" dirty="0" smtClean="0"/>
              <a:t>However, only 5,500 junior high school students live in Matsue-city, so I teach about 1% junior high school students in Matsue-city each year.</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55073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How is Ruby for programming education?</a:t>
            </a:r>
            <a:endParaRPr lang="en-US" altLang="ja-JP" dirty="0" smtClean="0"/>
          </a:p>
          <a:p>
            <a:endParaRPr lang="en-US" altLang="ja-JP" dirty="0" smtClean="0"/>
          </a:p>
          <a:p>
            <a:r>
              <a:rPr lang="en-US" altLang="ja-JP" dirty="0" smtClean="0"/>
              <a:t>As you know, Ruby is </a:t>
            </a:r>
            <a:r>
              <a:rPr lang="en-US" altLang="ja-JP" dirty="0"/>
              <a:t>"A Programmer's best friend</a:t>
            </a:r>
            <a:r>
              <a:rPr lang="en-US" altLang="ja-JP" dirty="0" smtClean="0"/>
              <a:t>".</a:t>
            </a:r>
            <a:endParaRPr lang="en-US" altLang="ja-JP" dirty="0"/>
          </a:p>
          <a:p>
            <a:endParaRPr lang="en-US" altLang="ja-JP" dirty="0"/>
          </a:p>
          <a:p>
            <a:r>
              <a:rPr lang="en-US" altLang="ja-JP" dirty="0" smtClean="0"/>
              <a:t>Ruby:</a:t>
            </a:r>
            <a:endParaRPr lang="en-US" altLang="ja-JP" dirty="0"/>
          </a:p>
          <a:p>
            <a:endParaRPr lang="en-US" altLang="ja-JP" dirty="0"/>
          </a:p>
          <a:p>
            <a:r>
              <a:rPr lang="en-US" altLang="ja-JP" dirty="0"/>
              <a:t>  </a:t>
            </a:r>
            <a:r>
              <a:rPr lang="en-US" altLang="ja-JP" dirty="0" smtClean="0"/>
              <a:t>*</a:t>
            </a:r>
            <a:r>
              <a:rPr lang="en-US" altLang="ja-JP" baseline="0" dirty="0" smtClean="0"/>
              <a:t> has </a:t>
            </a:r>
            <a:r>
              <a:rPr lang="en-US" altLang="ja-JP" dirty="0" smtClean="0"/>
              <a:t>Simple syntax, </a:t>
            </a:r>
            <a:endParaRPr lang="en-US" altLang="ja-JP" dirty="0"/>
          </a:p>
          <a:p>
            <a:r>
              <a:rPr lang="en-US" altLang="ja-JP" dirty="0"/>
              <a:t>  * </a:t>
            </a:r>
            <a:r>
              <a:rPr lang="en-US" altLang="ja-JP" dirty="0" smtClean="0"/>
              <a:t>is Object-oriented and</a:t>
            </a:r>
          </a:p>
          <a:p>
            <a:r>
              <a:rPr lang="en-US" altLang="ja-JP" dirty="0"/>
              <a:t>  * </a:t>
            </a:r>
            <a:r>
              <a:rPr lang="en-US" altLang="ja-JP" dirty="0" smtClean="0"/>
              <a:t>has a Garbage collector.</a:t>
            </a:r>
          </a:p>
          <a:p>
            <a:endParaRPr lang="en-US" altLang="ja-JP" dirty="0" smtClean="0"/>
          </a:p>
          <a:p>
            <a:r>
              <a:rPr lang="en-US" altLang="ja-JP" dirty="0" smtClean="0"/>
              <a:t>&lt;press&gt;</a:t>
            </a:r>
            <a:endParaRPr lang="en-US" altLang="ja-JP" dirty="0"/>
          </a:p>
          <a:p>
            <a:r>
              <a:rPr lang="en-US" altLang="ja-JP" dirty="0" smtClean="0"/>
              <a:t>So I believe it’s the same for kids who want to start to code.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these 6 years teaching ruby in Japan, I’ve encountered these problems:</a:t>
            </a:r>
          </a:p>
          <a:p>
            <a:endParaRPr lang="en-US" altLang="ja-JP" dirty="0" smtClean="0"/>
          </a:p>
          <a:p>
            <a:r>
              <a:rPr lang="en-US" altLang="ja-JP" dirty="0" smtClean="0"/>
              <a:t>&lt;press&gt;</a:t>
            </a:r>
          </a:p>
          <a:p>
            <a:r>
              <a:rPr lang="en-US" altLang="ja-JP" dirty="0" smtClean="0"/>
              <a:t>First</a:t>
            </a:r>
            <a:r>
              <a:rPr lang="en-US" altLang="ja-JP" baseline="0" dirty="0" smtClean="0"/>
              <a:t>, </a:t>
            </a:r>
            <a:r>
              <a:rPr lang="en-US" altLang="ja-JP" dirty="0" smtClean="0"/>
              <a:t>typing is difficult.</a:t>
            </a:r>
            <a:r>
              <a:rPr lang="en-US" altLang="ja-JP" baseline="0" dirty="0" smtClean="0"/>
              <a:t> Most kids don’t know how to make use of Symbols, pressing “shift + ,” is hard!</a:t>
            </a:r>
          </a:p>
          <a:p>
            <a:endParaRPr lang="en-US" altLang="ja-JP" baseline="0" dirty="0" smtClean="0"/>
          </a:p>
          <a:p>
            <a:r>
              <a:rPr lang="en-US" altLang="ja-JP" baseline="0" dirty="0" smtClean="0"/>
              <a:t>&lt;press&gt;</a:t>
            </a:r>
          </a:p>
          <a:p>
            <a:r>
              <a:rPr lang="en-US" altLang="ja-JP" baseline="0" dirty="0" smtClean="0"/>
              <a:t>Second, English… English is hard… </a:t>
            </a:r>
            <a:r>
              <a:rPr lang="en-US" altLang="ja-JP" baseline="0" dirty="0" smtClean="0">
                <a:sym typeface="Wingdings" panose="05000000000000000000" pitchFamily="2" charset="2"/>
              </a:rPr>
              <a:t> They can understand the roman alphabet, but basic words like “if”,  “end”, “do” are still challenging.</a:t>
            </a:r>
            <a:endParaRPr lang="en-US" altLang="ja-JP" baseline="0" dirty="0" smtClean="0"/>
          </a:p>
          <a:p>
            <a:endParaRPr lang="en-US" altLang="ja-JP" dirty="0" smtClean="0"/>
          </a:p>
          <a:p>
            <a:r>
              <a:rPr lang="en-US" altLang="ja-JP" dirty="0" smtClean="0"/>
              <a:t>&lt;press&gt;</a:t>
            </a:r>
          </a:p>
          <a:p>
            <a:r>
              <a:rPr lang="en-US" altLang="ja-JP" dirty="0" smtClean="0"/>
              <a:t>Third,</a:t>
            </a:r>
            <a:r>
              <a:rPr lang="en-US" altLang="ja-JP" baseline="0" dirty="0" smtClean="0"/>
              <a:t> kids don’t know Ruby </a:t>
            </a:r>
            <a:r>
              <a:rPr lang="en-US" altLang="ja-JP" baseline="0" dirty="0" smtClean="0"/>
              <a:t>syntax and standard libraries. </a:t>
            </a:r>
            <a:r>
              <a:rPr lang="en-US" altLang="ja-JP" baseline="0" dirty="0" smtClean="0"/>
              <a:t>So, they are not able to work on their own, which leads them to slow down the learning experience pace and be frustrated. It also increases the need for more instructors in the classroom.</a:t>
            </a:r>
          </a:p>
          <a:p>
            <a:endParaRPr lang="en-US" altLang="ja-JP" baseline="0" dirty="0" smtClean="0"/>
          </a:p>
          <a:p>
            <a:r>
              <a:rPr lang="en-US" altLang="ja-JP" baseline="0" dirty="0" smtClean="0"/>
              <a:t>Therefore, kids often quit before they realize that programming is fun.</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By the way, programming </a:t>
            </a:r>
            <a:r>
              <a:rPr lang="en-US" altLang="ja-JP" dirty="0"/>
              <a:t>education for elementary and middle school students, have been raised </a:t>
            </a:r>
            <a:r>
              <a:rPr lang="en-US" altLang="ja-JP" dirty="0" smtClean="0"/>
              <a:t>world wide the</a:t>
            </a:r>
            <a:r>
              <a:rPr lang="en-US" altLang="ja-JP" baseline="0" dirty="0" smtClean="0"/>
              <a:t> last</a:t>
            </a:r>
            <a:r>
              <a:rPr lang="en-US" altLang="ja-JP" dirty="0" smtClean="0"/>
              <a:t> </a:t>
            </a:r>
            <a:r>
              <a:rPr lang="en-US" altLang="ja-JP" dirty="0"/>
              <a:t>few years</a:t>
            </a:r>
            <a:r>
              <a:rPr lang="en-US" altLang="ja-JP" dirty="0" smtClean="0"/>
              <a:t>.</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en-US" altLang="ja-JP" dirty="0" smtClean="0"/>
              <a:t>Programming education is </a:t>
            </a:r>
            <a:r>
              <a:rPr lang="en-US" altLang="ja-JP" dirty="0"/>
              <a:t>being done most </a:t>
            </a:r>
            <a:r>
              <a:rPr lang="en-US" altLang="ja-JP" dirty="0" smtClean="0"/>
              <a:t>actively</a:t>
            </a:r>
            <a:r>
              <a:rPr lang="en-US" altLang="ja-JP" baseline="0" dirty="0" smtClean="0"/>
              <a:t> in</a:t>
            </a:r>
            <a:r>
              <a:rPr lang="en-US" altLang="ja-JP" dirty="0" smtClean="0"/>
              <a:t> </a:t>
            </a:r>
            <a:r>
              <a:rPr lang="en-US" altLang="ja-JP" dirty="0"/>
              <a:t>America. </a:t>
            </a:r>
          </a:p>
          <a:p>
            <a:endParaRPr lang="en-US" altLang="ja-JP" dirty="0" smtClean="0"/>
          </a:p>
          <a:p>
            <a:r>
              <a:rPr lang="en-US" altLang="ja-JP" dirty="0" smtClean="0"/>
              <a:t>In </a:t>
            </a:r>
            <a:r>
              <a:rPr lang="en-US" altLang="ja-JP" dirty="0"/>
              <a:t>a New York Times article </a:t>
            </a:r>
            <a:r>
              <a:rPr lang="en-US" altLang="ja-JP" dirty="0" smtClean="0"/>
              <a:t>from </a:t>
            </a:r>
            <a:r>
              <a:rPr lang="en-US" altLang="ja-JP" dirty="0"/>
              <a:t>May 10, 2014, </a:t>
            </a:r>
            <a:r>
              <a:rPr lang="en-US" altLang="ja-JP" dirty="0" smtClean="0"/>
              <a:t>twenty thousand teachers from </a:t>
            </a:r>
            <a:r>
              <a:rPr lang="en-US" altLang="ja-JP" dirty="0"/>
              <a:t>kindergarten </a:t>
            </a:r>
            <a:r>
              <a:rPr lang="en-US" altLang="ja-JP" dirty="0" smtClean="0"/>
              <a:t>to high school incorporated programming classes into their curriculum. </a:t>
            </a:r>
            <a:endParaRPr lang="en-US" altLang="ja-JP" dirty="0"/>
          </a:p>
          <a:p>
            <a:endParaRPr lang="en-US" altLang="ja-JP" dirty="0"/>
          </a:p>
          <a:p>
            <a:r>
              <a:rPr lang="en-US" altLang="ja-JP" dirty="0"/>
              <a:t>In addition, President Obama has </a:t>
            </a:r>
            <a:r>
              <a:rPr lang="en-US" altLang="ja-JP" dirty="0" smtClean="0"/>
              <a:t>been </a:t>
            </a:r>
            <a:r>
              <a:rPr lang="en-US" altLang="ja-JP" dirty="0"/>
              <a:t>saying that </a:t>
            </a:r>
            <a:r>
              <a:rPr lang="en-US" altLang="ja-JP" dirty="0" smtClean="0"/>
              <a:t>programming is </a:t>
            </a:r>
            <a:r>
              <a:rPr lang="en-US" altLang="ja-JP" dirty="0"/>
              <a:t>necessary </a:t>
            </a:r>
            <a:r>
              <a:rPr lang="en-US" altLang="ja-JP" dirty="0" smtClean="0"/>
              <a:t>and should be a compulsory subject.  So hopefully this </a:t>
            </a:r>
            <a:r>
              <a:rPr lang="en-US" altLang="ja-JP" dirty="0"/>
              <a:t>flow will </a:t>
            </a:r>
            <a:r>
              <a:rPr lang="en-US" altLang="ja-JP" dirty="0" smtClean="0"/>
              <a:t>accelerate.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 am Kouji Takao, </a:t>
            </a:r>
            <a:r>
              <a:rPr lang="en-US" altLang="ja-JP" dirty="0" smtClean="0"/>
              <a:t>one of the</a:t>
            </a:r>
            <a:r>
              <a:rPr lang="en-US" altLang="ja-JP" baseline="0" dirty="0" smtClean="0"/>
              <a:t> </a:t>
            </a:r>
            <a:r>
              <a:rPr lang="en-US" altLang="ja-JP" dirty="0" err="1" smtClean="0"/>
              <a:t>CRuby</a:t>
            </a:r>
            <a:r>
              <a:rPr lang="en-US" altLang="ja-JP" dirty="0" smtClean="0"/>
              <a:t> </a:t>
            </a:r>
            <a:r>
              <a:rPr lang="en-US" altLang="ja-JP" dirty="0" err="1" smtClean="0"/>
              <a:t>commiters</a:t>
            </a:r>
            <a:r>
              <a:rPr lang="en-US" altLang="ja-JP" dirty="0" smtClean="0"/>
              <a:t>, and a </a:t>
            </a:r>
            <a:r>
              <a:rPr lang="en-US" altLang="ja-JP" dirty="0"/>
              <a:t>leader of the Ruby Programming </a:t>
            </a:r>
            <a:r>
              <a:rPr lang="en-US" altLang="ja-JP" dirty="0" err="1" smtClean="0"/>
              <a:t>Shounendan</a:t>
            </a:r>
            <a:r>
              <a:rPr lang="en-US" altLang="ja-JP" dirty="0" smtClean="0"/>
              <a:t>. </a:t>
            </a:r>
            <a:r>
              <a:rPr lang="en-US" altLang="ja-JP" dirty="0" err="1" smtClean="0"/>
              <a:t>Shounendan</a:t>
            </a:r>
            <a:r>
              <a:rPr lang="en-US" altLang="ja-JP" dirty="0" smtClean="0"/>
              <a:t> is a Japanese</a:t>
            </a:r>
            <a:r>
              <a:rPr lang="en-US" altLang="ja-JP" baseline="0" dirty="0" smtClean="0"/>
              <a:t> word.  “</a:t>
            </a:r>
            <a:r>
              <a:rPr lang="en-US" altLang="ja-JP" baseline="0" dirty="0" err="1" smtClean="0"/>
              <a:t>Shounen</a:t>
            </a:r>
            <a:r>
              <a:rPr lang="en-US" altLang="ja-JP" baseline="0" dirty="0" smtClean="0"/>
              <a:t>” means boys and girls, “Dan” means an organization, so “Ruby Programming </a:t>
            </a:r>
            <a:r>
              <a:rPr lang="en-US" altLang="ja-JP" baseline="0" dirty="0" err="1" smtClean="0"/>
              <a:t>Shounendan</a:t>
            </a:r>
            <a:r>
              <a:rPr lang="en-US" altLang="ja-JP" baseline="0" dirty="0" smtClean="0"/>
              <a:t>” means a boys and girls organization for leaning Ruby programming.</a:t>
            </a:r>
          </a:p>
          <a:p>
            <a:endParaRPr kumimoji="1" lang="en-US" altLang="ja-JP" baseline="0" dirty="0" smtClean="0"/>
          </a:p>
          <a:p>
            <a:r>
              <a:rPr lang="en-US" altLang="ja-JP" dirty="0" smtClean="0"/>
              <a:t>Also, I am a research engineer at Network Applied Communication Laboratory, aka </a:t>
            </a:r>
            <a:r>
              <a:rPr lang="en-US" altLang="ja-JP" dirty="0" err="1" smtClean="0"/>
              <a:t>NaCl</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en-US" altLang="ja-JP" dirty="0" smtClean="0"/>
              <a:t>Next</a:t>
            </a:r>
            <a:r>
              <a:rPr lang="en-US" altLang="ja-JP" dirty="0"/>
              <a:t>, in </a:t>
            </a:r>
            <a:r>
              <a:rPr lang="en-US" altLang="ja-JP" dirty="0" smtClean="0"/>
              <a:t>September the </a:t>
            </a:r>
            <a:r>
              <a:rPr lang="en-US" altLang="ja-JP" dirty="0"/>
              <a:t>United </a:t>
            </a:r>
            <a:r>
              <a:rPr lang="en-US" altLang="ja-JP" dirty="0" smtClean="0"/>
              <a:t>Kingdom officially introduced </a:t>
            </a:r>
            <a:r>
              <a:rPr lang="en-US" altLang="ja-JP" dirty="0"/>
              <a:t>programming </a:t>
            </a:r>
            <a:r>
              <a:rPr lang="en-US" altLang="ja-JP" dirty="0" smtClean="0"/>
              <a:t>to </a:t>
            </a:r>
            <a:r>
              <a:rPr lang="en-US" altLang="ja-JP" dirty="0"/>
              <a:t>the new </a:t>
            </a:r>
            <a:r>
              <a:rPr lang="en-US" altLang="ja-JP" dirty="0" smtClean="0"/>
              <a:t>compulsory education curriculum for ages five to 16.  At </a:t>
            </a:r>
            <a:r>
              <a:rPr lang="en-US" altLang="ja-JP" dirty="0"/>
              <a:t>the age of </a:t>
            </a:r>
            <a:r>
              <a:rPr lang="en-US" altLang="ja-JP" dirty="0" smtClean="0"/>
              <a:t>five, understanding of the concept of algorithms,</a:t>
            </a:r>
            <a:r>
              <a:rPr lang="en-US" altLang="ja-JP" baseline="0" dirty="0" smtClean="0"/>
              <a:t> building and </a:t>
            </a:r>
            <a:r>
              <a:rPr lang="en-US" altLang="ja-JP" dirty="0" smtClean="0"/>
              <a:t>debugging </a:t>
            </a:r>
            <a:r>
              <a:rPr lang="en-US" altLang="ja-JP" dirty="0"/>
              <a:t>a simple program </a:t>
            </a:r>
            <a:r>
              <a:rPr lang="en-US" altLang="ja-JP" dirty="0" smtClean="0"/>
              <a:t>has </a:t>
            </a:r>
            <a:r>
              <a:rPr lang="en-US" altLang="ja-JP" dirty="0"/>
              <a:t>been incorporated, </a:t>
            </a:r>
            <a:r>
              <a:rPr lang="en-US" altLang="ja-JP" dirty="0" smtClean="0"/>
              <a:t>so it is practical.</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19923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en-US" altLang="ja-JP" dirty="0" smtClean="0"/>
              <a:t>In </a:t>
            </a:r>
            <a:r>
              <a:rPr lang="en-US" altLang="ja-JP" dirty="0"/>
              <a:t>addition, </a:t>
            </a:r>
            <a:r>
              <a:rPr lang="en-US" altLang="ja-JP" dirty="0" smtClean="0"/>
              <a:t>there are movements </a:t>
            </a:r>
            <a:r>
              <a:rPr lang="en-US" altLang="ja-JP" dirty="0"/>
              <a:t>to introduce programming education in many </a:t>
            </a:r>
            <a:r>
              <a:rPr lang="en-US" altLang="ja-JP" dirty="0" smtClean="0"/>
              <a:t>other countries.</a:t>
            </a:r>
            <a:r>
              <a:rPr lang="en-US" altLang="ja-JP" baseline="0" dirty="0" smtClean="0"/>
              <a:t>  For instance, </a:t>
            </a:r>
            <a:r>
              <a:rPr lang="en-US" altLang="ja-JP" dirty="0" smtClean="0"/>
              <a:t>Estonia, Finland,</a:t>
            </a:r>
            <a:r>
              <a:rPr lang="en-US" altLang="ja-JP" baseline="0" dirty="0" smtClean="0"/>
              <a:t> </a:t>
            </a:r>
            <a:r>
              <a:rPr lang="en-US" altLang="ja-JP" dirty="0" smtClean="0"/>
              <a:t>Singapore</a:t>
            </a:r>
            <a:r>
              <a:rPr lang="en-US" altLang="ja-JP" baseline="0" dirty="0" smtClean="0"/>
              <a:t> and others.</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126990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Then, we will introduce the situation in Japan. </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First</a:t>
            </a:r>
            <a:r>
              <a:rPr lang="en-US" altLang="ja-JP" dirty="0"/>
              <a:t>, </a:t>
            </a:r>
            <a:r>
              <a:rPr lang="en-US" altLang="ja-JP" dirty="0" smtClean="0"/>
              <a:t>programming class in junior high school is already required from April 2012.</a:t>
            </a:r>
          </a:p>
          <a:p>
            <a:endParaRPr lang="en-US" altLang="ja-JP" baseline="0" dirty="0" smtClean="0"/>
          </a:p>
          <a:p>
            <a:r>
              <a:rPr lang="en-US" altLang="ja-JP" baseline="0" dirty="0" smtClean="0"/>
              <a:t>Its name is  </a:t>
            </a:r>
            <a:r>
              <a:rPr lang="en-US" altLang="ja-JP" dirty="0" smtClean="0"/>
              <a:t>"measurement and control“.  In that class, </a:t>
            </a:r>
            <a:r>
              <a:rPr lang="en-US" altLang="ja-JP" baseline="0" dirty="0" smtClean="0"/>
              <a:t>projects that include controlling a small robot car are very popular. For example, making this robot follow remote directions or to move while making us of different kinds of sensors are pretty common.</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1877233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Also, in</a:t>
            </a:r>
            <a:r>
              <a:rPr lang="en-US" altLang="ja-JP" baseline="0" dirty="0" smtClean="0"/>
              <a:t> 2011, the Japanese government declared that by the year 2020 every student would have access to an exclusive computer.</a:t>
            </a:r>
            <a:endParaRPr lang="en-US" altLang="ja-JP" dirty="0" smtClean="0"/>
          </a:p>
          <a:p>
            <a:endParaRPr lang="en-US" altLang="ja-JP" dirty="0"/>
          </a:p>
          <a:p>
            <a:r>
              <a:rPr lang="en-US" altLang="ja-JP" dirty="0"/>
              <a:t>For </a:t>
            </a:r>
            <a:r>
              <a:rPr lang="en-US" altLang="ja-JP" dirty="0" smtClean="0"/>
              <a:t>instance, in this year’s April</a:t>
            </a:r>
            <a:r>
              <a:rPr lang="en-US" altLang="ja-JP" baseline="0" dirty="0" smtClean="0"/>
              <a:t>, the project has </a:t>
            </a:r>
            <a:r>
              <a:rPr lang="en-US" altLang="ja-JP" dirty="0" smtClean="0"/>
              <a:t>distributed tablets</a:t>
            </a:r>
            <a:r>
              <a:rPr lang="en-US" altLang="ja-JP" baseline="0" dirty="0" smtClean="0"/>
              <a:t> </a:t>
            </a:r>
            <a:r>
              <a:rPr lang="en-US" altLang="ja-JP" dirty="0" smtClean="0"/>
              <a:t>to all elementary school students from Saga-city.</a:t>
            </a:r>
            <a:r>
              <a:rPr lang="en-US" altLang="ja-JP" baseline="0" dirty="0" smtClean="0"/>
              <a:t> The programming classroom schedule has started in October 20th.</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Information technology and the introduction of programming education is progressing in compulsory education in this way, but at the same time, the activities of private companies have also been actively carried out. </a:t>
            </a:r>
          </a:p>
          <a:p>
            <a:endParaRPr lang="en-US" altLang="ja-JP" dirty="0"/>
          </a:p>
          <a:p>
            <a:r>
              <a:rPr lang="en-US" altLang="ja-JP" dirty="0" smtClean="0"/>
              <a:t>Especially </a:t>
            </a:r>
            <a:r>
              <a:rPr lang="en-US" altLang="ja-JP" dirty="0"/>
              <a:t>recently, </a:t>
            </a:r>
            <a:r>
              <a:rPr lang="en-US" altLang="ja-JP" dirty="0" smtClean="0"/>
              <a:t>the PEG which is a for spreading </a:t>
            </a:r>
            <a:r>
              <a:rPr lang="en-US" altLang="ja-JP" baseline="0" dirty="0" smtClean="0"/>
              <a:t>programming education project, </a:t>
            </a:r>
            <a:r>
              <a:rPr lang="en-US" altLang="ja-JP" dirty="0" smtClean="0"/>
              <a:t>become a hot topic</a:t>
            </a:r>
            <a:r>
              <a:rPr lang="en-US" altLang="ja-JP" baseline="0" dirty="0" smtClean="0"/>
              <a:t>.  </a:t>
            </a:r>
            <a:r>
              <a:rPr lang="en-US" altLang="ja-JP" dirty="0" smtClean="0"/>
              <a:t>PEG </a:t>
            </a:r>
            <a:r>
              <a:rPr lang="en-US" altLang="ja-JP" dirty="0"/>
              <a:t>is a joint project of CANVAS and Google</a:t>
            </a:r>
            <a:r>
              <a:rPr lang="en-US" altLang="ja-JP" dirty="0" smtClean="0"/>
              <a:t>.  </a:t>
            </a:r>
            <a:r>
              <a:rPr lang="en-US" altLang="ja-JP" dirty="0"/>
              <a:t>CANVAS is </a:t>
            </a:r>
            <a:r>
              <a:rPr lang="en-US" altLang="ja-JP" dirty="0" smtClean="0"/>
              <a:t>an NPO </a:t>
            </a:r>
            <a:r>
              <a:rPr lang="en-US" altLang="ja-JP" dirty="0"/>
              <a:t>of Japan has held workshops for </a:t>
            </a:r>
            <a:r>
              <a:rPr lang="en-US" altLang="ja-JP" dirty="0" smtClean="0"/>
              <a:t>children, it is </a:t>
            </a:r>
            <a:r>
              <a:rPr lang="en-US" altLang="ja-JP" dirty="0"/>
              <a:t>not </a:t>
            </a:r>
            <a:r>
              <a:rPr lang="en-US" altLang="ja-JP" dirty="0" smtClean="0"/>
              <a:t>only programming</a:t>
            </a:r>
            <a:r>
              <a:rPr lang="en-US" altLang="ja-JP" dirty="0"/>
              <a:t>. </a:t>
            </a:r>
            <a:r>
              <a:rPr lang="en-US" altLang="ja-JP" dirty="0" smtClean="0"/>
              <a:t> PEG has held programming workshops, and</a:t>
            </a:r>
            <a:r>
              <a:rPr lang="en-US" altLang="ja-JP" baseline="0" dirty="0" smtClean="0"/>
              <a:t> has distr</a:t>
            </a:r>
            <a:r>
              <a:rPr lang="en-US" altLang="ja-JP" dirty="0" smtClean="0"/>
              <a:t>ibuted </a:t>
            </a:r>
            <a:r>
              <a:rPr lang="en-US" altLang="ja-JP" dirty="0" smtClean="0"/>
              <a:t>Raspberry Pi </a:t>
            </a:r>
            <a:r>
              <a:rPr lang="en-US" altLang="ja-JP" dirty="0"/>
              <a:t>of 5,000 units </a:t>
            </a:r>
            <a:r>
              <a:rPr lang="en-US" altLang="ja-JP" dirty="0" smtClean="0"/>
              <a:t>for</a:t>
            </a:r>
            <a:r>
              <a:rPr lang="en-US" altLang="ja-JP" baseline="0" dirty="0" smtClean="0"/>
              <a:t> </a:t>
            </a:r>
            <a:r>
              <a:rPr lang="en-US" altLang="ja-JP" dirty="0" smtClean="0"/>
              <a:t>education </a:t>
            </a:r>
            <a:r>
              <a:rPr lang="en-US" altLang="ja-JP" dirty="0"/>
              <a:t>business </a:t>
            </a:r>
            <a:r>
              <a:rPr lang="en-US" altLang="ja-JP" dirty="0" smtClean="0"/>
              <a:t>owners in Japan. </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addition, “</a:t>
            </a:r>
            <a:r>
              <a:rPr lang="en-US" altLang="ja-JP" dirty="0" err="1" smtClean="0"/>
              <a:t>TENTO</a:t>
            </a:r>
            <a:r>
              <a:rPr lang="en-US" altLang="ja-JP" dirty="0" smtClean="0"/>
              <a:t>”</a:t>
            </a:r>
            <a:r>
              <a:rPr lang="en-US" altLang="ja-JP" baseline="0" dirty="0" smtClean="0"/>
              <a:t> manages </a:t>
            </a:r>
            <a:r>
              <a:rPr kumimoji="1" lang="en-US" altLang="ja-JP" sz="1200" kern="1200" baseline="0" dirty="0" smtClean="0">
                <a:solidFill>
                  <a:schemeClr val="tx1"/>
                </a:solidFill>
                <a:effectLst/>
                <a:latin typeface="+mn-lt"/>
                <a:ea typeface="+mn-ea"/>
                <a:cs typeface="+mn-cs"/>
              </a:rPr>
              <a:t>i</a:t>
            </a:r>
            <a:r>
              <a:rPr kumimoji="1" lang="en-US" altLang="ja-JP" sz="1200" kern="1200" dirty="0" smtClean="0">
                <a:solidFill>
                  <a:schemeClr val="tx1"/>
                </a:solidFill>
                <a:effectLst/>
                <a:latin typeface="+mn-lt"/>
                <a:ea typeface="+mn-ea"/>
                <a:cs typeface="+mn-cs"/>
              </a:rPr>
              <a:t>ndividualized teaching programming school.  “Life is Tech!” manages about five days camping and weekly school for programming.</a:t>
            </a:r>
            <a:endParaRPr lang="en-US" altLang="ja-JP" dirty="0" smtClean="0"/>
          </a:p>
          <a:p>
            <a:endParaRPr lang="en-US" altLang="ja-JP" dirty="0" smtClean="0"/>
          </a:p>
          <a:p>
            <a:r>
              <a:rPr lang="en-US" altLang="ja-JP" dirty="0" smtClean="0"/>
              <a:t>“</a:t>
            </a:r>
            <a:r>
              <a:rPr lang="en-US" altLang="ja-JP" dirty="0" err="1" smtClean="0"/>
              <a:t>TENTO</a:t>
            </a:r>
            <a:r>
              <a:rPr lang="en-US" altLang="ja-JP" dirty="0" smtClean="0"/>
              <a:t>” and “Life is Tech!”</a:t>
            </a:r>
            <a:r>
              <a:rPr lang="en-US" altLang="ja-JP" baseline="0" dirty="0" smtClean="0"/>
              <a:t> </a:t>
            </a:r>
            <a:r>
              <a:rPr lang="en-US" altLang="ja-JP" dirty="0" smtClean="0"/>
              <a:t>receive a participation fee or tuition, I just interesting is that they</a:t>
            </a:r>
            <a:r>
              <a:rPr lang="en-US" altLang="ja-JP" baseline="0" dirty="0" smtClean="0"/>
              <a:t> manages programming school as </a:t>
            </a:r>
            <a:r>
              <a:rPr lang="en-US" altLang="ja-JP" dirty="0" smtClean="0"/>
              <a:t>business. </a:t>
            </a:r>
          </a:p>
          <a:p>
            <a:endParaRPr lang="en-US" altLang="ja-JP" dirty="0" smtClean="0"/>
          </a:p>
          <a:p>
            <a:r>
              <a:rPr lang="en-US" altLang="ja-JP" dirty="0" smtClean="0"/>
              <a:t>Other than those discussed here, workshop of a variety of programming education has been held, programming education for youth has come raised in Japan as well as overseas.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3554978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By the way, do</a:t>
            </a:r>
            <a:r>
              <a:rPr kumimoji="1" lang="en-US" altLang="ja-JP" baseline="0" dirty="0" smtClean="0"/>
              <a:t> you think that w</a:t>
            </a:r>
            <a:r>
              <a:rPr kumimoji="1" lang="en-US" altLang="ja-JP" dirty="0" smtClean="0"/>
              <a:t>hy many kids programming</a:t>
            </a:r>
            <a:r>
              <a:rPr kumimoji="1" lang="en-US" altLang="ja-JP" baseline="0" dirty="0" smtClean="0"/>
              <a:t> workshops are held recently?</a:t>
            </a:r>
          </a:p>
          <a:p>
            <a:endParaRPr kumimoji="1" lang="en-US" altLang="ja-JP" baseline="0" dirty="0" smtClean="0"/>
          </a:p>
          <a:p>
            <a:r>
              <a:rPr kumimoji="1" lang="en-US" altLang="ja-JP" baseline="0" dirty="0" smtClean="0"/>
              <a:t>I believe that we have great tools and materials for teaching programming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Yes, it’s “Scratch”.  “Scratch” is </a:t>
            </a:r>
            <a:r>
              <a:rPr lang="en-US" altLang="ja-JP" dirty="0" smtClean="0"/>
              <a:t>most famous</a:t>
            </a:r>
            <a:r>
              <a:rPr lang="en-US" altLang="ja-JP" baseline="0" dirty="0" smtClean="0"/>
              <a:t> programming education tool.</a:t>
            </a:r>
          </a:p>
          <a:p>
            <a:endParaRPr lang="en-US" altLang="ja-JP" baseline="0" dirty="0" smtClean="0"/>
          </a:p>
          <a:p>
            <a:r>
              <a:rPr lang="en-US" altLang="ja-JP" baseline="0" dirty="0" smtClean="0"/>
              <a:t>Scratch is a v</a:t>
            </a:r>
            <a:r>
              <a:rPr lang="en-US" altLang="ja-JP" dirty="0" smtClean="0"/>
              <a:t>isual </a:t>
            </a:r>
            <a:r>
              <a:rPr lang="en-US" altLang="ja-JP" dirty="0"/>
              <a:t>programming </a:t>
            </a:r>
            <a:r>
              <a:rPr lang="en-US" altLang="ja-JP" dirty="0" smtClean="0"/>
              <a:t>language and tool.  MIT</a:t>
            </a:r>
            <a:r>
              <a:rPr lang="en-US" altLang="ja-JP" baseline="0" dirty="0" smtClean="0"/>
              <a:t> </a:t>
            </a:r>
            <a:r>
              <a:rPr lang="en-US" altLang="ja-JP" dirty="0" smtClean="0"/>
              <a:t>has </a:t>
            </a:r>
            <a:r>
              <a:rPr lang="en-US" altLang="ja-JP" dirty="0"/>
              <a:t>developed </a:t>
            </a:r>
            <a:r>
              <a:rPr lang="en-US" altLang="ja-JP" dirty="0" smtClean="0"/>
              <a:t>it.  It is </a:t>
            </a:r>
            <a:r>
              <a:rPr lang="en-US" altLang="ja-JP" dirty="0"/>
              <a:t>used in the following classes and workshops of many programming. </a:t>
            </a:r>
            <a:r>
              <a:rPr lang="en-US" altLang="ja-JP" dirty="0" smtClean="0"/>
              <a:t> Scratch’s users are more </a:t>
            </a:r>
            <a:r>
              <a:rPr lang="en-US" altLang="ja-JP" dirty="0"/>
              <a:t>than 2 million </a:t>
            </a:r>
            <a:r>
              <a:rPr lang="en-US" altLang="ja-JP" dirty="0" smtClean="0"/>
              <a:t>worldwide.  In Japan, it has </a:t>
            </a:r>
            <a:r>
              <a:rPr lang="en-US" altLang="ja-JP" dirty="0"/>
              <a:t>been most often used in the workshop of programming education in elementary and junior high school </a:t>
            </a:r>
            <a:r>
              <a:rPr lang="en-US" altLang="ja-JP" dirty="0" smtClean="0"/>
              <a:t>students.</a:t>
            </a:r>
          </a:p>
          <a:p>
            <a:endParaRPr lang="en-US" altLang="ja-JP" dirty="0"/>
          </a:p>
          <a:p>
            <a:endParaRPr lang="en-US" altLang="ja-JP" dirty="0"/>
          </a:p>
          <a:p>
            <a:r>
              <a:rPr lang="ja-JP" altLang="en-US" dirty="0" smtClean="0"/>
              <a:t>多く</a:t>
            </a:r>
            <a:r>
              <a:rPr lang="ja-JP" altLang="en-US" dirty="0"/>
              <a:t>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In</a:t>
            </a:r>
            <a:r>
              <a:rPr kumimoji="1" lang="en-US" altLang="ja-JP" baseline="0" dirty="0" smtClean="0"/>
              <a:t> Scratch, i</a:t>
            </a:r>
            <a:r>
              <a:rPr kumimoji="1" lang="en-US" altLang="ja-JP" dirty="0" smtClean="0"/>
              <a:t>nstructions are blocks,</a:t>
            </a:r>
            <a:r>
              <a:rPr kumimoji="1" lang="en-US" altLang="ja-JP" baseline="0" dirty="0" smtClean="0"/>
              <a:t> and combination of blocks describe your program, so you are easy to find instruction and make program.</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This presentation is made</a:t>
            </a:r>
            <a:r>
              <a:rPr lang="en-US" altLang="ja-JP" baseline="0" dirty="0" smtClean="0"/>
              <a:t> possible </a:t>
            </a:r>
            <a:r>
              <a:rPr lang="en-US" altLang="ja-JP" dirty="0" smtClean="0"/>
              <a:t>by </a:t>
            </a:r>
            <a:r>
              <a:rPr lang="en-US" altLang="ja-JP" dirty="0" err="1" smtClean="0"/>
              <a:t>NaCl</a:t>
            </a:r>
            <a:r>
              <a:rPr lang="en-US" altLang="ja-JP" dirty="0" smtClean="0"/>
              <a:t>.</a:t>
            </a:r>
          </a:p>
          <a:p>
            <a:endParaRPr lang="en-US" altLang="ja-JP" dirty="0" smtClean="0"/>
          </a:p>
          <a:p>
            <a:r>
              <a:rPr lang="en-US" altLang="ja-JP" dirty="0" err="1" smtClean="0"/>
              <a:t>NaCl</a:t>
            </a:r>
            <a:r>
              <a:rPr lang="en-US" altLang="ja-JP" dirty="0" smtClean="0"/>
              <a:t>, of course</a:t>
            </a:r>
            <a:r>
              <a:rPr lang="en-US" altLang="ja-JP" baseline="0" dirty="0" smtClean="0"/>
              <a:t>, is </a:t>
            </a:r>
            <a:r>
              <a:rPr lang="en-US" altLang="ja-JP" dirty="0" smtClean="0"/>
              <a:t>famous for being </a:t>
            </a:r>
            <a:r>
              <a:rPr lang="en-US" altLang="ja-JP" dirty="0" err="1" smtClean="0"/>
              <a:t>Matz’s</a:t>
            </a:r>
            <a:r>
              <a:rPr lang="en-US" altLang="ja-JP" dirty="0" smtClean="0"/>
              <a:t> employer, </a:t>
            </a:r>
            <a:r>
              <a:rPr lang="en-US" altLang="ja-JP" baseline="0" dirty="0" smtClean="0"/>
              <a:t>but that’s not all we do.</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2904762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Also Scratch supports internationalization, so Japanese kids are easy to understand everything.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If you want to run your program, you only push the</a:t>
            </a:r>
            <a:r>
              <a:rPr kumimoji="1" lang="en-US" altLang="ja-JP" baseline="0" dirty="0" smtClean="0"/>
              <a:t> </a:t>
            </a:r>
            <a:r>
              <a:rPr kumimoji="1" lang="en-US" altLang="ja-JP" dirty="0" smtClean="0"/>
              <a:t>green</a:t>
            </a:r>
            <a:r>
              <a:rPr kumimoji="1" lang="en-US" altLang="ja-JP" baseline="0" dirty="0" smtClean="0"/>
              <a:t> flag on screen then your program starts to run.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2363136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So</a:t>
            </a:r>
            <a:r>
              <a:rPr lang="en-US" altLang="ja-JP" baseline="0" dirty="0" smtClean="0"/>
              <a:t> I believed that Scratch’s features will solve my problems.</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So, we have developed </a:t>
            </a:r>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Immediately, I </a:t>
            </a:r>
            <a:r>
              <a:rPr lang="en-US" altLang="ja-JP" dirty="0"/>
              <a:t>will show </a:t>
            </a:r>
            <a:r>
              <a:rPr lang="en-US" altLang="ja-JP" dirty="0" smtClean="0"/>
              <a:t>what is Smalruby.</a:t>
            </a:r>
          </a:p>
          <a:p>
            <a:endParaRPr lang="en-US" altLang="ja-JP" dirty="0"/>
          </a:p>
          <a:p>
            <a:r>
              <a:rPr lang="en-US" altLang="ja-JP" dirty="0"/>
              <a:t>(Highlight a character, then press the Enter button, </a:t>
            </a:r>
            <a:r>
              <a:rPr lang="en-US" altLang="ja-JP" dirty="0" smtClean="0"/>
              <a:t>“Ruby” </a:t>
            </a:r>
            <a:r>
              <a:rPr lang="en-US" altLang="ja-JP" dirty="0"/>
              <a:t>button to place the instruction block, run the ruby in the background, the character will move.) </a:t>
            </a:r>
          </a:p>
          <a:p>
            <a:endParaRPr lang="en-US" altLang="ja-JP" dirty="0"/>
          </a:p>
          <a:p>
            <a:r>
              <a:rPr lang="en-US" altLang="ja-JP" dirty="0"/>
              <a:t>This is </a:t>
            </a:r>
            <a:r>
              <a:rPr lang="en-US" altLang="ja-JP" dirty="0" smtClean="0"/>
              <a:t>Smalruby</a:t>
            </a:r>
            <a:r>
              <a:rPr lang="en-US" altLang="ja-JP"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And, in Matsue, Shimane Prefecture, that teach the Ruby all of </a:t>
            </a:r>
            <a:r>
              <a:rPr lang="en-US" altLang="ja-JP" dirty="0"/>
              <a:t>Matsue municipal junior high school, students of about 5,500 from </a:t>
            </a:r>
            <a:r>
              <a:rPr lang="en-US" altLang="ja-JP" dirty="0" smtClean="0"/>
              <a:t>April 2016.</a:t>
            </a:r>
          </a:p>
          <a:p>
            <a:endParaRPr kumimoji="1" lang="en-US" altLang="ja-JP" dirty="0" smtClean="0"/>
          </a:p>
          <a:p>
            <a:r>
              <a:rPr lang="en-US" altLang="ja-JP" dirty="0"/>
              <a:t>You learn Ruby in compulsory education only Matsue even looking for all over the world. </a:t>
            </a:r>
          </a:p>
          <a:p>
            <a:r>
              <a:rPr lang="en-US" altLang="ja-JP" dirty="0" smtClean="0"/>
              <a:t>It’s</a:t>
            </a:r>
            <a:r>
              <a:rPr lang="en-US" altLang="ja-JP" baseline="0" dirty="0" smtClean="0"/>
              <a:t> g</a:t>
            </a:r>
            <a:r>
              <a:rPr lang="en-US" altLang="ja-JP" dirty="0" smtClean="0"/>
              <a:t>ood!</a:t>
            </a:r>
          </a:p>
          <a:p>
            <a:endParaRPr lang="en-US" altLang="ja-JP" dirty="0"/>
          </a:p>
          <a:p>
            <a:endParaRPr lang="en-US" altLang="ja-JP" dirty="0"/>
          </a:p>
          <a:p>
            <a:r>
              <a:rPr kumimoji="1" lang="ja-JP" altLang="en-US" dirty="0" smtClean="0"/>
              <a:t>ちなみに、島根県松江市では</a:t>
            </a:r>
            <a:r>
              <a:rPr kumimoji="1" lang="en-US" altLang="ja-JP" dirty="0" smtClean="0"/>
              <a:t>2016</a:t>
            </a:r>
            <a:r>
              <a:rPr kumimoji="1" lang="ja-JP" altLang="en-US" dirty="0" smtClean="0"/>
              <a:t>年度から松江市立の全中学校、約</a:t>
            </a:r>
            <a:r>
              <a:rPr kumimoji="1" lang="en-US" altLang="ja-JP" dirty="0" smtClean="0"/>
              <a:t>5,500</a:t>
            </a:r>
            <a:r>
              <a:rPr kumimoji="1" lang="ja-JP" altLang="en-US" dirty="0" smtClean="0"/>
              <a:t>人の生徒に</a:t>
            </a:r>
            <a:r>
              <a:rPr kumimoji="1" lang="en-US" altLang="ja-JP" dirty="0" smtClean="0"/>
              <a:t>Ruby</a:t>
            </a:r>
            <a:r>
              <a:rPr kumimoji="1" lang="ja-JP" altLang="en-US" dirty="0" smtClean="0"/>
              <a:t>を教えることが決定しています。</a:t>
            </a:r>
            <a:endParaRPr kumimoji="1" lang="en-US" altLang="ja-JP" dirty="0" smtClean="0"/>
          </a:p>
          <a:p>
            <a:endParaRPr lang="en-US" altLang="ja-JP" dirty="0" smtClean="0"/>
          </a:p>
          <a:p>
            <a:r>
              <a:rPr lang="ja-JP" altLang="en-US" dirty="0"/>
              <a:t>義務教育で</a:t>
            </a:r>
            <a:r>
              <a:rPr lang="en-US" altLang="ja-JP" dirty="0"/>
              <a:t>Ruby</a:t>
            </a:r>
            <a:r>
              <a:rPr lang="ja-JP" altLang="en-US" dirty="0"/>
              <a:t>を学べるのは世界中を探しても松江市だけです</a:t>
            </a:r>
            <a:r>
              <a:rPr lang="ja-JP" altLang="en-US" dirty="0" smtClean="0"/>
              <a:t>。</a:t>
            </a:r>
            <a:endParaRPr lang="en-US" altLang="ja-JP" dirty="0" smtClean="0"/>
          </a:p>
          <a:p>
            <a:r>
              <a:rPr lang="ja-JP" altLang="en-US" dirty="0" smtClean="0"/>
              <a:t>ほら、松江市に遊びに来たくなったでしょ♪</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First of all, </a:t>
            </a:r>
            <a:r>
              <a:rPr lang="en-US" altLang="ja-JP" dirty="0" smtClean="0"/>
              <a:t>I</a:t>
            </a:r>
            <a:r>
              <a:rPr lang="en-US" altLang="ja-JP" baseline="0" dirty="0" smtClean="0"/>
              <a:t> am </a:t>
            </a:r>
            <a:r>
              <a:rPr lang="en-US" altLang="ja-JP" dirty="0" smtClean="0"/>
              <a:t>going to introduce the Ruby Programming Shounendan. </a:t>
            </a:r>
            <a:endParaRPr lang="en-US" altLang="ja-JP" dirty="0"/>
          </a:p>
          <a:p>
            <a:endParaRPr lang="en-US" altLang="ja-JP" dirty="0"/>
          </a:p>
          <a:p>
            <a:endParaRPr lang="en-US" altLang="ja-JP" dirty="0"/>
          </a:p>
          <a:p>
            <a:r>
              <a:rPr lang="ja-JP" altLang="en-US" dirty="0" smtClean="0"/>
              <a:t>まず</a:t>
            </a:r>
            <a:r>
              <a:rPr lang="ja-JP" altLang="en-US" dirty="0"/>
              <a:t>は、</a:t>
            </a:r>
            <a:r>
              <a:rPr lang="en-US" altLang="ja-JP" dirty="0"/>
              <a:t>Ruby</a:t>
            </a:r>
            <a:r>
              <a:rPr lang="ja-JP" altLang="en-US" dirty="0"/>
              <a:t>ルビープログラミング少年団についてですね。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It is an NPO for kids, that has </a:t>
            </a:r>
            <a:r>
              <a:rPr lang="en-US" altLang="ja-JP" dirty="0"/>
              <a:t>been working under the banner of </a:t>
            </a:r>
            <a:r>
              <a:rPr lang="en-US" altLang="ja-JP" dirty="0" smtClean="0"/>
              <a:t>“Promoting the joy of programming to many kids. “ and “Building internet safety awareness</a:t>
            </a:r>
            <a:r>
              <a:rPr lang="en-US" altLang="ja-JP" baseline="0" dirty="0" smtClean="0"/>
              <a:t> for kids through </a:t>
            </a:r>
            <a:r>
              <a:rPr lang="en-US" altLang="ja-JP" dirty="0" smtClean="0"/>
              <a:t>programming!“.</a:t>
            </a:r>
          </a:p>
          <a:p>
            <a:endParaRPr lang="en-US" altLang="ja-JP" dirty="0"/>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We have numerous activities</a:t>
            </a:r>
            <a:r>
              <a:rPr lang="en-US" altLang="ja-JP" baseline="0" dirty="0" smtClean="0"/>
              <a:t>.  On the third Sunday of each month, w</a:t>
            </a:r>
            <a:r>
              <a:rPr lang="en-US" altLang="ja-JP" dirty="0" smtClean="0"/>
              <a:t>e hold a ruby programming</a:t>
            </a:r>
            <a:r>
              <a:rPr lang="en-US" altLang="ja-JP" baseline="0" dirty="0" smtClean="0"/>
              <a:t> event</a:t>
            </a:r>
            <a:r>
              <a:rPr lang="en-US" altLang="ja-JP" dirty="0" smtClean="0"/>
              <a:t> </a:t>
            </a:r>
            <a:r>
              <a:rPr lang="en-US" altLang="ja-JP" dirty="0"/>
              <a:t>for </a:t>
            </a:r>
            <a:r>
              <a:rPr lang="en-US" altLang="ja-JP" dirty="0" smtClean="0"/>
              <a:t>kids and parents.</a:t>
            </a:r>
          </a:p>
          <a:p>
            <a:endParaRPr lang="en-US" altLang="ja-JP" dirty="0"/>
          </a:p>
          <a:p>
            <a:r>
              <a:rPr lang="ja-JP" altLang="en-US" dirty="0" smtClean="0"/>
              <a:t>現在の主な活動は、</a:t>
            </a:r>
            <a:r>
              <a:rPr lang="ja-JP" altLang="en-US" dirty="0"/>
              <a:t>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Also, we hold the </a:t>
            </a:r>
            <a:r>
              <a:rPr lang="en-US" altLang="ja-JP" dirty="0" err="1" smtClean="0"/>
              <a:t>CoderDojo</a:t>
            </a:r>
            <a:r>
              <a:rPr lang="en-US" altLang="ja-JP" dirty="0" smtClean="0"/>
              <a:t> Matsue on the fourth Saturday</a:t>
            </a:r>
            <a:r>
              <a:rPr lang="en-US" altLang="ja-JP" baseline="0" dirty="0" smtClean="0"/>
              <a:t> of </a:t>
            </a:r>
            <a:r>
              <a:rPr lang="en-US" altLang="ja-JP" dirty="0" smtClean="0"/>
              <a:t>each month.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en-US" altLang="ja-JP" dirty="0" smtClean="0"/>
              <a:t>The </a:t>
            </a:r>
            <a:r>
              <a:rPr lang="en-US" altLang="ja-JP" dirty="0" err="1" smtClean="0"/>
              <a:t>CoderDojo</a:t>
            </a:r>
            <a:r>
              <a:rPr lang="en-US" altLang="ja-JP" dirty="0" smtClean="0"/>
              <a:t> is the global network of </a:t>
            </a:r>
            <a:r>
              <a:rPr lang="en-US" altLang="ja-JP" baseline="0" dirty="0" smtClean="0"/>
              <a:t>free computer programming clubs for young people. It is managed by </a:t>
            </a:r>
            <a:r>
              <a:rPr lang="en-US" altLang="ja-JP" dirty="0" smtClean="0">
                <a:effectLst/>
              </a:rPr>
              <a:t>volunteers.  </a:t>
            </a:r>
            <a:r>
              <a:rPr lang="en-US" altLang="ja-JP" baseline="0" dirty="0" smtClean="0">
                <a:effectLst/>
              </a:rPr>
              <a:t>The </a:t>
            </a:r>
            <a:r>
              <a:rPr lang="en-US" altLang="ja-JP" baseline="0" dirty="0" err="1" smtClean="0">
                <a:effectLst/>
              </a:rPr>
              <a:t>CoderDojo</a:t>
            </a:r>
            <a:r>
              <a:rPr lang="en-US" altLang="ja-JP" baseline="0" dirty="0" smtClean="0"/>
              <a:t> doesn’t specify which programming language or tools to use, so we are using Ruby.</a:t>
            </a:r>
            <a:endParaRPr lang="en-US" altLang="ja-JP" dirty="0" smtClean="0"/>
          </a:p>
          <a:p>
            <a:endParaRPr lang="en-US" altLang="ja-JP" dirty="0"/>
          </a:p>
          <a:p>
            <a:r>
              <a:rPr lang="ja-JP" altLang="en-US" dirty="0" smtClean="0"/>
              <a:t>また、毎月第</a:t>
            </a:r>
            <a:r>
              <a:rPr lang="en-US" altLang="ja-JP" dirty="0" smtClean="0"/>
              <a:t>4</a:t>
            </a:r>
            <a:r>
              <a:rPr lang="ja-JP" altLang="en-US" dirty="0" smtClean="0"/>
              <a:t>土曜日にコーダー道場松江を開催しています。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2021268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 headquarters of </a:t>
            </a:r>
            <a:r>
              <a:rPr lang="en-US" altLang="ja-JP" dirty="0" err="1"/>
              <a:t>NaCl</a:t>
            </a:r>
            <a:r>
              <a:rPr lang="en-US" altLang="ja-JP" dirty="0"/>
              <a:t>, is located in </a:t>
            </a:r>
            <a:r>
              <a:rPr lang="en-US" altLang="ja-JP" dirty="0" smtClean="0"/>
              <a:t>Matsue-city, </a:t>
            </a:r>
            <a:r>
              <a:rPr lang="en-US" altLang="ja-JP" dirty="0"/>
              <a:t>Shimane Prefecture of Japan</a:t>
            </a:r>
            <a:r>
              <a:rPr lang="en-US" altLang="ja-JP" dirty="0" smtClean="0"/>
              <a:t>.</a:t>
            </a:r>
          </a:p>
          <a:p>
            <a:endParaRPr lang="en-US" altLang="ja-JP" dirty="0" smtClean="0"/>
          </a:p>
          <a:p>
            <a:r>
              <a:rPr lang="en-US" altLang="ja-JP" dirty="0" smtClean="0"/>
              <a:t>Matsue is a city </a:t>
            </a:r>
            <a:r>
              <a:rPr lang="en-US" altLang="ja-JP" dirty="0"/>
              <a:t>of about 200,000 </a:t>
            </a:r>
            <a:r>
              <a:rPr lang="en-US" altLang="ja-JP" dirty="0" smtClean="0"/>
              <a:t>people near Hiroshima.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 future</a:t>
            </a:r>
            <a:r>
              <a:rPr lang="en-US" altLang="ja-JP" dirty="0"/>
              <a:t>, </a:t>
            </a:r>
            <a:r>
              <a:rPr lang="en-US" altLang="ja-JP" dirty="0" smtClean="0"/>
              <a:t>we will be like a youth sports</a:t>
            </a:r>
            <a:r>
              <a:rPr lang="en-US" altLang="ja-JP" baseline="0" dirty="0" smtClean="0"/>
              <a:t> </a:t>
            </a:r>
            <a:r>
              <a:rPr lang="en-US" altLang="ja-JP" dirty="0" smtClean="0"/>
              <a:t>club for </a:t>
            </a:r>
            <a:r>
              <a:rPr lang="en-US" altLang="ja-JP" dirty="0"/>
              <a:t>soccer </a:t>
            </a:r>
            <a:r>
              <a:rPr lang="en-US" altLang="ja-JP" dirty="0" smtClean="0"/>
              <a:t>or baseball: </a:t>
            </a:r>
            <a:endParaRPr lang="en-US" altLang="ja-JP" dirty="0"/>
          </a:p>
          <a:p>
            <a:endParaRPr lang="en-US" altLang="ja-JP" dirty="0"/>
          </a:p>
          <a:p>
            <a:r>
              <a:rPr lang="en-US" altLang="ja-JP" dirty="0"/>
              <a:t>  * There </a:t>
            </a:r>
            <a:r>
              <a:rPr lang="en-US" altLang="ja-JP" dirty="0" smtClean="0"/>
              <a:t>will</a:t>
            </a:r>
            <a:r>
              <a:rPr lang="en-US" altLang="ja-JP" baseline="0" dirty="0" smtClean="0"/>
              <a:t> be</a:t>
            </a:r>
            <a:r>
              <a:rPr lang="en-US" altLang="ja-JP" dirty="0" smtClean="0"/>
              <a:t> many</a:t>
            </a:r>
            <a:r>
              <a:rPr lang="en-US" altLang="ja-JP" baseline="0" dirty="0" smtClean="0"/>
              <a:t> </a:t>
            </a:r>
            <a:r>
              <a:rPr lang="en-US" altLang="ja-JP" dirty="0" smtClean="0"/>
              <a:t>teams</a:t>
            </a:r>
            <a:endParaRPr lang="en-US" altLang="ja-JP" dirty="0"/>
          </a:p>
          <a:p>
            <a:r>
              <a:rPr lang="en-US" altLang="ja-JP" dirty="0"/>
              <a:t>  * </a:t>
            </a:r>
            <a:r>
              <a:rPr lang="en-US" altLang="ja-JP" dirty="0" smtClean="0"/>
              <a:t>Volunteer coaches</a:t>
            </a:r>
            <a:endParaRPr lang="en-US" altLang="ja-JP" dirty="0"/>
          </a:p>
          <a:p>
            <a:r>
              <a:rPr lang="en-US" altLang="ja-JP" dirty="0"/>
              <a:t>  * </a:t>
            </a:r>
            <a:r>
              <a:rPr lang="en-US" altLang="ja-JP" dirty="0" smtClean="0"/>
              <a:t>With regional, prefectural</a:t>
            </a:r>
            <a:r>
              <a:rPr lang="en-US" altLang="ja-JP" baseline="0" dirty="0" smtClean="0"/>
              <a:t> (which is like a </a:t>
            </a:r>
            <a:r>
              <a:rPr lang="en-US" altLang="ja-JP" dirty="0" smtClean="0"/>
              <a:t>state)</a:t>
            </a:r>
            <a:r>
              <a:rPr lang="en-US" altLang="ja-JP" baseline="0" dirty="0" smtClean="0"/>
              <a:t> and national</a:t>
            </a:r>
            <a:r>
              <a:rPr lang="en-US" altLang="ja-JP" dirty="0" smtClean="0"/>
              <a:t> tournaments</a:t>
            </a:r>
          </a:p>
          <a:p>
            <a:endParaRPr lang="en-US" altLang="ja-JP" dirty="0"/>
          </a:p>
          <a:p>
            <a:r>
              <a:rPr lang="en-US" altLang="ja-JP" dirty="0" smtClean="0"/>
              <a:t>We plan </a:t>
            </a:r>
            <a:r>
              <a:rPr lang="en-US" altLang="ja-JP" dirty="0"/>
              <a:t>to make such </a:t>
            </a:r>
            <a:r>
              <a:rPr lang="en-US" altLang="ja-JP" dirty="0" smtClean="0"/>
              <a:t>an organization.</a:t>
            </a:r>
          </a:p>
          <a:p>
            <a:endParaRPr lang="en-US" altLang="ja-JP" dirty="0"/>
          </a:p>
          <a:p>
            <a:r>
              <a:rPr lang="ja-JP" altLang="en-US" dirty="0" smtClean="0"/>
              <a:t>将来</a:t>
            </a:r>
            <a:r>
              <a:rPr lang="ja-JP" altLang="en-US" dirty="0"/>
              <a:t>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It is now possible to programming of Ruby using the instruction block in this. </a:t>
            </a:r>
          </a:p>
          <a:p>
            <a:endParaRPr lang="en-US" altLang="ja-JP" dirty="0"/>
          </a:p>
          <a:p>
            <a:r>
              <a:rPr lang="en-US" altLang="ja-JP" dirty="0"/>
              <a:t>Then, when I got used to the children actually, it was found that interesting. </a:t>
            </a:r>
          </a:p>
          <a:p>
            <a:endParaRPr lang="en-US" altLang="ja-JP" dirty="0" smtClean="0"/>
          </a:p>
          <a:p>
            <a:r>
              <a:rPr lang="en-US" altLang="ja-JP" dirty="0" smtClean="0"/>
              <a:t>Some of kids want to do a full-fledged</a:t>
            </a:r>
            <a:r>
              <a:rPr lang="en-US" altLang="ja-JP" baseline="0" dirty="0" smtClean="0"/>
              <a:t> programming, for example, they want to find a prime number.</a:t>
            </a:r>
          </a:p>
          <a:p>
            <a:endParaRPr lang="en-US" altLang="ja-JP" dirty="0" smtClean="0"/>
          </a:p>
          <a:p>
            <a:r>
              <a:rPr kumimoji="1" lang="en-US" altLang="ja-JP" sz="1200" kern="1200" dirty="0" smtClean="0">
                <a:solidFill>
                  <a:schemeClr val="tx1"/>
                </a:solidFill>
                <a:effectLst/>
                <a:latin typeface="+mn-lt"/>
                <a:ea typeface="+mn-ea"/>
                <a:cs typeface="+mn-cs"/>
              </a:rPr>
              <a:t>They will not be satisfied with programming using the instruction block at an early timing. And, they will want to enter the code directly.</a:t>
            </a:r>
          </a:p>
          <a:p>
            <a:endParaRPr lang="en-US" altLang="ja-JP" dirty="0"/>
          </a:p>
          <a:p>
            <a:endParaRPr lang="en-US" altLang="ja-JP" dirty="0"/>
          </a:p>
          <a:p>
            <a:r>
              <a:rPr kumimoji="1" lang="ja-JP" altLang="en-US" dirty="0" smtClean="0"/>
              <a:t>これで命令ブロックを使って</a:t>
            </a:r>
            <a:r>
              <a:rPr kumimoji="1" lang="en-US" altLang="ja-JP" dirty="0" smtClean="0"/>
              <a:t>Ruby</a:t>
            </a:r>
            <a:r>
              <a:rPr kumimoji="1" lang="ja-JP" altLang="en-US" dirty="0" smtClean="0"/>
              <a:t>のプログラミングができるようになりました。</a:t>
            </a:r>
          </a:p>
          <a:p>
            <a:endParaRPr kumimoji="1" lang="ja-JP" altLang="en-US" dirty="0" smtClean="0"/>
          </a:p>
          <a:p>
            <a:r>
              <a:rPr kumimoji="1" lang="ja-JP" altLang="en-US" dirty="0" smtClean="0"/>
              <a:t>そして、実際に子供たちに使ってもらったところ、面白いことがわかりました。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961362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I </a:t>
            </a:r>
            <a:r>
              <a:rPr lang="en-US" altLang="ja-JP" dirty="0"/>
              <a:t>believe still in </a:t>
            </a:r>
            <a:r>
              <a:rPr lang="en-US" altLang="ja-JP" dirty="0" smtClean="0"/>
              <a:t>Smalruby, </a:t>
            </a:r>
            <a:r>
              <a:rPr lang="en-US" altLang="ja-JP" dirty="0"/>
              <a:t>so that we can stick to that it can be converted to each other instruction block with the source code of Ruby. </a:t>
            </a:r>
          </a:p>
          <a:p>
            <a:endParaRPr lang="en-US" altLang="ja-JP" dirty="0"/>
          </a:p>
          <a:p>
            <a:r>
              <a:rPr lang="en-US" altLang="ja-JP" dirty="0"/>
              <a:t>The trend of programming education are raised now, programming is a tool only, it is intended that the foster logical thinking and creativity are many, but we put more emphasis on teaching the programming itself we would like.</a:t>
            </a:r>
            <a:endParaRPr kumimoji="1" lang="en-US" altLang="ja-JP" dirty="0" smtClean="0"/>
          </a:p>
          <a:p>
            <a:endParaRPr lang="en-US" altLang="ja-JP" dirty="0"/>
          </a:p>
          <a:p>
            <a:r>
              <a:rPr kumimoji="1" lang="ja-JP" altLang="en-US" dirty="0" smtClean="0"/>
              <a:t>それでもスモウルビーでは、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Once </a:t>
            </a:r>
            <a:r>
              <a:rPr lang="en-US" altLang="ja-JP" dirty="0"/>
              <a:t>you have learned the basics of the program at the instruction block, I want to now be able to create the program by typing the source code of Ruby directly at the earliest possible timing. And, I believe you will find your favorite editor of his own, programming like we want you to become a favorite programmer.</a:t>
            </a:r>
            <a:endParaRPr kumimoji="1" lang="en-US" altLang="ja-JP" dirty="0" smtClean="0"/>
          </a:p>
          <a:p>
            <a:endParaRPr lang="en-US" altLang="ja-JP" dirty="0"/>
          </a:p>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a:t>
            </a:r>
            <a:r>
              <a:rPr lang="en-US" altLang="ja-JP" dirty="0"/>
              <a:t>is developing by myself. </a:t>
            </a:r>
          </a:p>
          <a:p>
            <a:r>
              <a:rPr lang="en-US" altLang="ja-JP" dirty="0"/>
              <a:t>If you are interested, </a:t>
            </a:r>
            <a:r>
              <a:rPr lang="en-US" altLang="ja-JP" dirty="0" smtClean="0"/>
              <a:t>please implement some features then make a Pull Request.</a:t>
            </a:r>
            <a:endParaRPr lang="en-US" altLang="ja-JP" dirty="0"/>
          </a:p>
          <a:p>
            <a:endParaRPr lang="en-US" altLang="ja-JP" dirty="0"/>
          </a:p>
          <a:p>
            <a:r>
              <a:rPr lang="en-US" altLang="ja-JP" dirty="0"/>
              <a:t>Also, anybody that would like to hold a workshop for </a:t>
            </a:r>
            <a:r>
              <a:rPr lang="en-US" altLang="ja-JP" dirty="0" smtClean="0"/>
              <a:t>kids </a:t>
            </a:r>
            <a:r>
              <a:rPr lang="en-US" altLang="ja-JP" dirty="0"/>
              <a:t>using </a:t>
            </a:r>
            <a:r>
              <a:rPr lang="en-US" altLang="ja-JP" dirty="0" smtClean="0"/>
              <a:t>Smalruby is welcome</a:t>
            </a:r>
            <a:r>
              <a:rPr lang="en-US" altLang="ja-JP" dirty="0"/>
              <a:t>. </a:t>
            </a:r>
          </a:p>
          <a:p>
            <a:endParaRPr lang="en-US" altLang="ja-JP" dirty="0"/>
          </a:p>
          <a:p>
            <a:r>
              <a:rPr lang="en-US" altLang="ja-JP" dirty="0" smtClean="0"/>
              <a:t>If</a:t>
            </a:r>
            <a:r>
              <a:rPr lang="en-US" altLang="ja-JP" baseline="0" dirty="0" smtClean="0"/>
              <a:t> you need information about how to carry out programming workshops, or if you need teaching materials including textbooks, please feel free to contact me.</a:t>
            </a:r>
            <a:endParaRPr lang="en-US" altLang="ja-JP" dirty="0" smtClean="0"/>
          </a:p>
          <a:p>
            <a:endParaRPr lang="en-US" altLang="ja-JP" dirty="0" smtClean="0"/>
          </a:p>
          <a:p>
            <a:endParaRPr lang="en-US" altLang="ja-JP" dirty="0"/>
          </a:p>
          <a:p>
            <a:r>
              <a:rPr kumimoji="1" lang="ja-JP" altLang="en-US" dirty="0" smtClean="0"/>
              <a:t>スモウルビーは私一人で開発しています。</a:t>
            </a:r>
          </a:p>
          <a:p>
            <a:r>
              <a:rPr kumimoji="1" lang="ja-JP" altLang="en-US" dirty="0" smtClean="0"/>
              <a:t>興味がある方は、ぜひ</a:t>
            </a:r>
            <a:r>
              <a:rPr kumimoji="1" lang="en-US" altLang="ja-JP" dirty="0" smtClean="0"/>
              <a:t>Pull Request</a:t>
            </a:r>
            <a:r>
              <a:rPr kumimoji="1" lang="ja-JP" altLang="en-US" dirty="0" smtClean="0"/>
              <a:t>をお願いします！</a:t>
            </a:r>
          </a:p>
          <a:p>
            <a:endParaRPr kumimoji="1" lang="en-US" altLang="ja-JP" dirty="0" smtClean="0"/>
          </a:p>
          <a:p>
            <a:r>
              <a:rPr kumimoji="1" lang="ja-JP" altLang="en-US" dirty="0" smtClean="0"/>
              <a:t>また、スモウルビーを使って子供向けのワークショップを開催してみたいという人もウェルカムです。</a:t>
            </a:r>
          </a:p>
          <a:p>
            <a:endParaRPr kumimoji="1" lang="ja-JP" altLang="en-US" dirty="0" smtClean="0"/>
          </a:p>
          <a:p>
            <a:r>
              <a:rPr kumimoji="1" lang="ja-JP" altLang="en-US" dirty="0" smtClean="0"/>
              <a:t>ワークショップの進め方、教科書を含む教材などの情報提供をしますので、気軽に声をかけてください。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44</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 </a:t>
            </a:r>
            <a:r>
              <a:rPr lang="en-US" altLang="ja-JP" dirty="0" smtClean="0"/>
              <a:t>visual programming editor of Smalruby, </a:t>
            </a:r>
            <a:r>
              <a:rPr lang="en-US" altLang="ja-JP" dirty="0"/>
              <a:t>we have implemented as a Rails application. </a:t>
            </a:r>
          </a:p>
          <a:p>
            <a:r>
              <a:rPr lang="en-US" altLang="ja-JP" dirty="0"/>
              <a:t>The </a:t>
            </a:r>
            <a:r>
              <a:rPr lang="en-US" altLang="ja-JP" dirty="0" smtClean="0"/>
              <a:t>functions, </a:t>
            </a:r>
            <a:r>
              <a:rPr lang="en-US" altLang="ja-JP" dirty="0"/>
              <a:t>you can create a program with a combination of instruction block, to generate the source code of Ruby from there, </a:t>
            </a:r>
            <a:r>
              <a:rPr lang="en-US" altLang="ja-JP" dirty="0" smtClean="0"/>
              <a:t>We </a:t>
            </a:r>
            <a:r>
              <a:rPr lang="en-US" altLang="ja-JP" dirty="0"/>
              <a:t>have implemented </a:t>
            </a:r>
            <a:r>
              <a:rPr lang="en-US" altLang="ja-JP" dirty="0" smtClean="0"/>
              <a:t>using the </a:t>
            </a:r>
            <a:r>
              <a:rPr lang="en-US" altLang="ja-JP" dirty="0" err="1" smtClean="0"/>
              <a:t>Blockly</a:t>
            </a:r>
            <a:r>
              <a:rPr lang="en-US" altLang="ja-JP" dirty="0" smtClean="0"/>
              <a:t> which is a JavaScript library. </a:t>
            </a:r>
            <a:endParaRPr lang="en-US" altLang="ja-JP" dirty="0"/>
          </a:p>
          <a:p>
            <a:endParaRPr lang="en-US" altLang="ja-JP" dirty="0" smtClean="0"/>
          </a:p>
          <a:p>
            <a:r>
              <a:rPr lang="en-US" altLang="ja-JP" dirty="0" smtClean="0"/>
              <a:t>The program that you created using Smalruby are run with the </a:t>
            </a:r>
            <a:r>
              <a:rPr lang="en-US" altLang="ja-JP" dirty="0" err="1" smtClean="0"/>
              <a:t>DXRuby</a:t>
            </a:r>
            <a:r>
              <a:rPr lang="en-US" altLang="ja-JP" baseline="0" dirty="0" smtClean="0"/>
              <a:t> on Windows.  </a:t>
            </a:r>
            <a:r>
              <a:rPr lang="en-US" altLang="ja-JP" baseline="0" dirty="0" err="1" smtClean="0"/>
              <a:t>DXRuby</a:t>
            </a:r>
            <a:r>
              <a:rPr lang="en-US" altLang="ja-JP" baseline="0" dirty="0" smtClean="0"/>
              <a:t> is a </a:t>
            </a:r>
            <a:r>
              <a:rPr lang="en-US" altLang="ja-JP" baseline="0" dirty="0" err="1" smtClean="0"/>
              <a:t>rubygem</a:t>
            </a:r>
            <a:r>
              <a:rPr lang="en-US" altLang="ja-JP" baseline="0" dirty="0" smtClean="0"/>
              <a:t>, it provides </a:t>
            </a:r>
            <a:r>
              <a:rPr lang="en-US" altLang="ja-JP" baseline="0" dirty="0" err="1" smtClean="0"/>
              <a:t>2D</a:t>
            </a:r>
            <a:r>
              <a:rPr lang="en-US" altLang="ja-JP" baseline="0" dirty="0" smtClean="0"/>
              <a:t> graphics, playback music and event handling.  If you use Mac or Linux, you can use </a:t>
            </a:r>
            <a:r>
              <a:rPr lang="en-US" altLang="ja-JP" baseline="0" dirty="0" err="1" smtClean="0"/>
              <a:t>dxruby_sdl</a:t>
            </a:r>
            <a:r>
              <a:rPr lang="en-US" altLang="ja-JP" baseline="0" dirty="0" smtClean="0"/>
              <a:t> and Ruby/</a:t>
            </a:r>
            <a:r>
              <a:rPr lang="en-US" altLang="ja-JP" baseline="0" dirty="0" err="1" smtClean="0"/>
              <a:t>SDL</a:t>
            </a:r>
            <a:r>
              <a:rPr lang="en-US" altLang="ja-JP" baseline="0" dirty="0" smtClean="0"/>
              <a:t> </a:t>
            </a:r>
            <a:r>
              <a:rPr lang="en-US" altLang="ja-JP" baseline="0" dirty="0" err="1" smtClean="0"/>
              <a:t>rubygem</a:t>
            </a:r>
            <a:r>
              <a:rPr lang="en-US" altLang="ja-JP" baseline="0" dirty="0" smtClean="0"/>
              <a:t>.  Theses provide </a:t>
            </a:r>
            <a:r>
              <a:rPr lang="en-US" altLang="ja-JP" baseline="0" dirty="0" err="1" smtClean="0"/>
              <a:t>DXRuby</a:t>
            </a:r>
            <a:r>
              <a:rPr lang="en-US" altLang="ja-JP" baseline="0" dirty="0" smtClean="0"/>
              <a:t> compatible API on Mac and Linux.</a:t>
            </a:r>
            <a:r>
              <a:rPr lang="en-US" altLang="ja-JP" dirty="0" smtClean="0"/>
              <a:t> </a:t>
            </a:r>
            <a:endParaRPr kumimoji="1" lang="en-US" altLang="ja-JP" dirty="0" smtClean="0"/>
          </a:p>
          <a:p>
            <a:endParaRPr lang="en-US" altLang="ja-JP" dirty="0"/>
          </a:p>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45</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&lt;</a:t>
            </a:r>
            <a:r>
              <a:rPr kumimoji="1" lang="en-US" altLang="ja-JP" dirty="0" err="1" smtClean="0"/>
              <a:t>WIP</a:t>
            </a:r>
            <a:r>
              <a:rPr kumimoji="1" lang="en-US" altLang="ja-JP" dirty="0" smtClean="0"/>
              <a:t>&gt;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46</a:t>
            </a:fld>
            <a:endParaRPr kumimoji="1" lang="ja-JP" altLang="en-US"/>
          </a:p>
        </p:txBody>
      </p:sp>
    </p:spTree>
    <p:extLst>
      <p:ext uri="{BB962C8B-B14F-4D97-AF65-F5344CB8AC3E}">
        <p14:creationId xmlns:p14="http://schemas.microsoft.com/office/powerpoint/2010/main" val="3923919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Many of those who first saw </a:t>
            </a:r>
            <a:r>
              <a:rPr lang="en-US" altLang="ja-JP" dirty="0" smtClean="0"/>
              <a:t>Smalruby, </a:t>
            </a:r>
            <a:r>
              <a:rPr lang="en-US" altLang="ja-JP" dirty="0"/>
              <a:t>it is surprising that it is possible to make a </a:t>
            </a:r>
            <a:r>
              <a:rPr lang="en-US" altLang="ja-JP" dirty="0" smtClean="0"/>
              <a:t>program by combination </a:t>
            </a:r>
            <a:r>
              <a:rPr lang="en-US" altLang="ja-JP" dirty="0"/>
              <a:t>of </a:t>
            </a:r>
            <a:r>
              <a:rPr lang="en-US" altLang="ja-JP" dirty="0" smtClean="0"/>
              <a:t>instruction </a:t>
            </a:r>
            <a:r>
              <a:rPr lang="en-US" altLang="ja-JP" dirty="0"/>
              <a:t>block. </a:t>
            </a:r>
          </a:p>
          <a:p>
            <a:endParaRPr lang="en-US" altLang="ja-JP" dirty="0" smtClean="0"/>
          </a:p>
          <a:p>
            <a:r>
              <a:rPr lang="en-US" altLang="ja-JP" dirty="0" smtClean="0"/>
              <a:t>Ruby has been so easy! ?</a:t>
            </a:r>
          </a:p>
          <a:p>
            <a:endParaRPr kumimoji="1" lang="en-US" altLang="ja-JP" dirty="0"/>
          </a:p>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47</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Actually processing related to the </a:t>
            </a:r>
            <a:r>
              <a:rPr lang="en-US" altLang="ja-JP" dirty="0" err="1" smtClean="0"/>
              <a:t>Smalruby’s</a:t>
            </a:r>
            <a:r>
              <a:rPr lang="en-US" altLang="ja-JP" dirty="0" smtClean="0"/>
              <a:t> instruction blocks, </a:t>
            </a:r>
            <a:r>
              <a:rPr lang="en-US" altLang="ja-JP" dirty="0"/>
              <a:t>we have implemented using </a:t>
            </a:r>
            <a:r>
              <a:rPr lang="en-US" altLang="ja-JP" dirty="0" err="1" smtClean="0"/>
              <a:t>Blockly</a:t>
            </a:r>
            <a:r>
              <a:rPr lang="en-US" altLang="ja-JP" dirty="0" smtClean="0"/>
              <a:t> that is a JavaScript library</a:t>
            </a:r>
            <a:r>
              <a:rPr lang="en-US" altLang="ja-JP" baseline="0" dirty="0" smtClean="0"/>
              <a:t>, and that is </a:t>
            </a:r>
            <a:r>
              <a:rPr lang="en-US" altLang="ja-JP" dirty="0" smtClean="0"/>
              <a:t>made by Google​​</a:t>
            </a:r>
            <a:r>
              <a:rPr lang="en-US" altLang="ja-JP" dirty="0"/>
              <a:t>. </a:t>
            </a:r>
          </a:p>
          <a:p>
            <a:endParaRPr lang="en-US" altLang="ja-JP" dirty="0"/>
          </a:p>
          <a:p>
            <a:r>
              <a:rPr lang="en-US" altLang="ja-JP" dirty="0" err="1"/>
              <a:t>Blockly</a:t>
            </a:r>
            <a:r>
              <a:rPr lang="en-US" altLang="ja-JP" dirty="0"/>
              <a:t> has been developed using the Google Closure library, dependency is small, code size is small, the installation is simple, it has become a thing very easy to use and to develop a visual programming editor that runs in a web browser.</a:t>
            </a:r>
            <a:endParaRPr kumimoji="1" lang="en-US" altLang="ja-JP" dirty="0" smtClean="0"/>
          </a:p>
          <a:p>
            <a:endParaRPr lang="en-US" altLang="ja-JP" dirty="0"/>
          </a:p>
          <a:p>
            <a:r>
              <a:rPr kumimoji="1" lang="ja-JP" altLang="en-US" dirty="0" smtClean="0"/>
              <a:t>実はスモウルビーの命令ブロックに関する処理は、</a:t>
            </a:r>
            <a:r>
              <a:rPr kumimoji="1" lang="en-US" altLang="ja-JP" dirty="0" smtClean="0"/>
              <a:t>Google</a:t>
            </a:r>
            <a:r>
              <a:rPr kumimoji="1" lang="ja-JP" altLang="en-US" dirty="0" smtClean="0"/>
              <a:t>製の</a:t>
            </a:r>
            <a:r>
              <a:rPr kumimoji="1" lang="en-US" altLang="ja-JP" dirty="0" err="1" smtClean="0"/>
              <a:t>Blockly</a:t>
            </a:r>
            <a:r>
              <a:rPr kumimoji="1" lang="ja-JP" altLang="en-US" dirty="0" smtClean="0"/>
              <a:t>という</a:t>
            </a:r>
            <a:r>
              <a:rPr kumimoji="1" lang="en-US" altLang="ja-JP" dirty="0" smtClean="0"/>
              <a:t>JavaScript</a:t>
            </a:r>
            <a:r>
              <a:rPr kumimoji="1" lang="ja-JP" altLang="en-US" dirty="0" smtClean="0"/>
              <a:t>のライブラリを使って実現しています。</a:t>
            </a:r>
            <a:endParaRPr kumimoji="1" lang="en-US" altLang="ja-JP" dirty="0" smtClean="0"/>
          </a:p>
          <a:p>
            <a:endParaRPr kumimoji="1" lang="en-US" altLang="ja-JP" dirty="0" smtClean="0"/>
          </a:p>
          <a:p>
            <a:r>
              <a:rPr kumimoji="1" lang="en-US" altLang="ja-JP" dirty="0" err="1" smtClean="0"/>
              <a:t>Blockly</a:t>
            </a:r>
            <a:r>
              <a:rPr kumimoji="1" lang="ja-JP" altLang="en-US" dirty="0" smtClean="0"/>
              <a:t>は</a:t>
            </a:r>
            <a:r>
              <a:rPr kumimoji="1" lang="en-US" altLang="ja-JP" dirty="0" smtClean="0"/>
              <a:t>Google Closure library</a:t>
            </a:r>
            <a:r>
              <a:rPr kumimoji="1" lang="ja-JP" altLang="en-US" dirty="0" smtClean="0"/>
              <a:t>を使って開発されており、依存関係も少なく、コードサイズも小さく、インストールも簡単で、ウェブブラウザで動作する </a:t>
            </a:r>
            <a:r>
              <a:rPr kumimoji="1" lang="en-US" altLang="ja-JP" dirty="0" smtClean="0"/>
              <a:t>visual programming editor </a:t>
            </a:r>
            <a:r>
              <a:rPr kumimoji="1" lang="ja-JP" altLang="en-US" dirty="0" smtClean="0"/>
              <a:t>を開発するにはとても使いやすいものになっています。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48</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Let's look at how to actually do to define the instruction </a:t>
            </a:r>
            <a:r>
              <a:rPr lang="en-US" altLang="ja-JP" dirty="0" smtClean="0"/>
              <a:t>block using </a:t>
            </a:r>
            <a:r>
              <a:rPr lang="en-US" altLang="ja-JP" dirty="0" err="1" smtClean="0"/>
              <a:t>Blockly</a:t>
            </a:r>
            <a:r>
              <a:rPr lang="en-US" altLang="ja-JP" dirty="0" smtClean="0"/>
              <a:t>. </a:t>
            </a:r>
            <a:endParaRPr lang="en-US" altLang="ja-JP" dirty="0"/>
          </a:p>
          <a:p>
            <a:endParaRPr lang="en-US" altLang="ja-JP" dirty="0"/>
          </a:p>
          <a:p>
            <a:r>
              <a:rPr lang="en-US" altLang="ja-JP" dirty="0"/>
              <a:t>This is the definition of the instruction block called "move 10 steps" the character that we showed you in the previous demo. </a:t>
            </a:r>
          </a:p>
          <a:p>
            <a:endParaRPr lang="en-US" altLang="ja-JP" dirty="0"/>
          </a:p>
          <a:p>
            <a:r>
              <a:rPr lang="en-US" altLang="ja-JP" dirty="0"/>
              <a:t>First, you </a:t>
            </a:r>
            <a:r>
              <a:rPr lang="en-US" altLang="ja-JP" dirty="0" smtClean="0"/>
              <a:t>name ‘</a:t>
            </a:r>
            <a:r>
              <a:rPr lang="en-US" altLang="ja-JP" dirty="0" err="1" smtClean="0"/>
              <a:t>motion_move</a:t>
            </a:r>
            <a:r>
              <a:rPr lang="en-US" altLang="ja-JP" dirty="0" smtClean="0"/>
              <a:t>’ to the instruction block</a:t>
            </a:r>
            <a:r>
              <a:rPr lang="en-US" altLang="ja-JP" baseline="0" dirty="0" smtClean="0"/>
              <a:t> then </a:t>
            </a:r>
            <a:r>
              <a:rPr lang="en-US" altLang="ja-JP" dirty="0" smtClean="0"/>
              <a:t>assign </a:t>
            </a:r>
            <a:r>
              <a:rPr lang="en-US" altLang="ja-JP" dirty="0"/>
              <a:t>an object </a:t>
            </a:r>
            <a:r>
              <a:rPr lang="en-US" altLang="ja-JP" dirty="0" smtClean="0"/>
              <a:t>to it. </a:t>
            </a:r>
            <a:endParaRPr lang="en-US" altLang="ja-JP" dirty="0"/>
          </a:p>
          <a:p>
            <a:endParaRPr lang="en-US" altLang="ja-JP" dirty="0" smtClean="0"/>
          </a:p>
          <a:p>
            <a:r>
              <a:rPr lang="en-US" altLang="ja-JP" dirty="0" smtClean="0"/>
              <a:t>Next, you implement the initialization </a:t>
            </a:r>
            <a:r>
              <a:rPr lang="en-US" altLang="ja-JP" dirty="0"/>
              <a:t>process of the instruction block to </a:t>
            </a:r>
            <a:r>
              <a:rPr lang="en-US" altLang="ja-JP" dirty="0" err="1"/>
              <a:t>init</a:t>
            </a:r>
            <a:r>
              <a:rPr lang="en-US" altLang="ja-JP" dirty="0"/>
              <a:t> property of </a:t>
            </a:r>
            <a:r>
              <a:rPr lang="en-US" altLang="ja-JP" dirty="0" smtClean="0"/>
              <a:t>the </a:t>
            </a:r>
            <a:r>
              <a:rPr lang="en-US" altLang="ja-JP" dirty="0"/>
              <a:t>object. </a:t>
            </a:r>
          </a:p>
          <a:p>
            <a:endParaRPr lang="en-US" altLang="ja-JP" dirty="0"/>
          </a:p>
          <a:p>
            <a:r>
              <a:rPr lang="en-US" altLang="ja-JP" dirty="0"/>
              <a:t>Here, </a:t>
            </a:r>
          </a:p>
          <a:p>
            <a:endParaRPr lang="en-US" altLang="ja-JP" dirty="0"/>
          </a:p>
          <a:p>
            <a:r>
              <a:rPr lang="en-US" altLang="ja-JP" dirty="0"/>
              <a:t>  * (</a:t>
            </a:r>
            <a:r>
              <a:rPr lang="en-US" altLang="ja-JP" dirty="0" err="1"/>
              <a:t>SetColour</a:t>
            </a:r>
            <a:r>
              <a:rPr lang="en-US" altLang="ja-JP" dirty="0"/>
              <a:t>) </a:t>
            </a:r>
            <a:r>
              <a:rPr lang="en-US" altLang="ja-JP" dirty="0" smtClean="0"/>
              <a:t>Blue </a:t>
            </a:r>
            <a:endParaRPr lang="en-US" altLang="ja-JP" dirty="0"/>
          </a:p>
          <a:p>
            <a:r>
              <a:rPr lang="en-US" altLang="ja-JP" dirty="0"/>
              <a:t>  * </a:t>
            </a:r>
            <a:r>
              <a:rPr lang="en-US" altLang="ja-JP" dirty="0" smtClean="0"/>
              <a:t>(</a:t>
            </a:r>
            <a:r>
              <a:rPr lang="en-US" altLang="ja-JP" dirty="0" err="1" smtClean="0"/>
              <a:t>interpolateMsg</a:t>
            </a:r>
            <a:r>
              <a:rPr lang="en-US" altLang="ja-JP" dirty="0" smtClean="0"/>
              <a:t>) The</a:t>
            </a:r>
            <a:r>
              <a:rPr lang="en-US" altLang="ja-JP" baseline="0" dirty="0" smtClean="0"/>
              <a:t> label is “move </a:t>
            </a:r>
            <a:r>
              <a:rPr lang="en-US" altLang="ja-JP" dirty="0" smtClean="0"/>
              <a:t>blah-blah-blah</a:t>
            </a:r>
            <a:r>
              <a:rPr lang="en-US" altLang="ja-JP" baseline="0" dirty="0" smtClean="0"/>
              <a:t> steps”, and t</a:t>
            </a:r>
            <a:r>
              <a:rPr lang="en-US" altLang="ja-JP" dirty="0" smtClean="0"/>
              <a:t>he </a:t>
            </a:r>
            <a:r>
              <a:rPr lang="en-US" altLang="ja-JP" dirty="0"/>
              <a:t>ability to set the instruction block that represents a </a:t>
            </a:r>
            <a:r>
              <a:rPr lang="en-US" altLang="ja-JP" dirty="0" smtClean="0"/>
              <a:t>number which name is STEP</a:t>
            </a:r>
            <a:endParaRPr lang="en-US" altLang="ja-JP" dirty="0"/>
          </a:p>
          <a:p>
            <a:r>
              <a:rPr lang="en-US" altLang="ja-JP" dirty="0"/>
              <a:t>  * </a:t>
            </a:r>
            <a:r>
              <a:rPr lang="en-US" altLang="ja-JP" dirty="0" smtClean="0"/>
              <a:t>(</a:t>
            </a:r>
            <a:r>
              <a:rPr lang="en-US" altLang="ja-JP" dirty="0" err="1" smtClean="0"/>
              <a:t>setInputsInline</a:t>
            </a:r>
            <a:r>
              <a:rPr lang="en-US" altLang="ja-JP" dirty="0" smtClean="0"/>
              <a:t>) Display </a:t>
            </a:r>
            <a:r>
              <a:rPr lang="en-US" altLang="ja-JP" dirty="0"/>
              <a:t>on one horizontal </a:t>
            </a:r>
            <a:r>
              <a:rPr lang="en-US" altLang="ja-JP" dirty="0" smtClean="0"/>
              <a:t>row </a:t>
            </a:r>
            <a:endParaRPr lang="en-US" altLang="ja-JP" dirty="0"/>
          </a:p>
          <a:p>
            <a:r>
              <a:rPr lang="en-US" altLang="ja-JP" dirty="0"/>
              <a:t>  * </a:t>
            </a:r>
            <a:r>
              <a:rPr lang="en-US" altLang="ja-JP" dirty="0" smtClean="0"/>
              <a:t>(</a:t>
            </a:r>
            <a:r>
              <a:rPr lang="en-US" altLang="ja-JP" dirty="0" err="1" smtClean="0"/>
              <a:t>setPreviousStatement</a:t>
            </a:r>
            <a:r>
              <a:rPr lang="en-US" altLang="ja-JP" dirty="0" smtClean="0"/>
              <a:t>) Connectable an other instruction block before</a:t>
            </a:r>
            <a:r>
              <a:rPr lang="en-US" altLang="ja-JP" baseline="0" dirty="0" smtClean="0"/>
              <a:t> this</a:t>
            </a:r>
            <a:endParaRPr lang="en-US" altLang="ja-JP" dirty="0"/>
          </a:p>
          <a:p>
            <a:r>
              <a:rPr lang="en-US" altLang="ja-JP" dirty="0"/>
              <a:t>  * </a:t>
            </a:r>
            <a:r>
              <a:rPr lang="en-US" altLang="ja-JP" dirty="0" smtClean="0"/>
              <a:t>(</a:t>
            </a:r>
            <a:r>
              <a:rPr lang="en-US" altLang="ja-JP" dirty="0" err="1" smtClean="0"/>
              <a:t>setNextStatement</a:t>
            </a:r>
            <a:r>
              <a:rPr lang="en-US" altLang="ja-JP" dirty="0" smtClean="0"/>
              <a:t>) Connectable an other instruction block after</a:t>
            </a:r>
            <a:r>
              <a:rPr lang="en-US" altLang="ja-JP" baseline="0" dirty="0" smtClean="0"/>
              <a:t> this</a:t>
            </a:r>
            <a:endParaRPr lang="en-US" altLang="ja-JP" dirty="0"/>
          </a:p>
          <a:p>
            <a:endParaRPr lang="en-US" altLang="ja-JP" dirty="0"/>
          </a:p>
          <a:p>
            <a:r>
              <a:rPr lang="en-US" altLang="ja-JP" dirty="0" smtClean="0"/>
              <a:t>We have specified the above. </a:t>
            </a:r>
            <a:endParaRPr lang="en-US" altLang="ja-JP" dirty="0"/>
          </a:p>
          <a:p>
            <a:endParaRPr lang="en-US" altLang="ja-JP" dirty="0"/>
          </a:p>
          <a:p>
            <a:r>
              <a:rPr lang="en-US" altLang="ja-JP" dirty="0" smtClean="0"/>
              <a:t>With just of this, you </a:t>
            </a:r>
            <a:r>
              <a:rPr lang="en-US" altLang="ja-JP" dirty="0"/>
              <a:t>can define the instruction block.</a:t>
            </a:r>
            <a:endParaRPr kumimoji="1" lang="en-US" altLang="ja-JP" dirty="0" smtClean="0"/>
          </a:p>
          <a:p>
            <a:endParaRPr lang="en-US" altLang="ja-JP" dirty="0" smtClean="0"/>
          </a:p>
          <a:p>
            <a:endParaRPr lang="en-US" altLang="ja-JP" dirty="0"/>
          </a:p>
          <a:p>
            <a:r>
              <a:rPr kumimoji="1" lang="ja-JP" altLang="en-US" dirty="0" smtClean="0"/>
              <a:t>それでは、実際にどのようにして命令ブロックを定義するのか見てみましょう。</a:t>
            </a:r>
          </a:p>
          <a:p>
            <a:endParaRPr kumimoji="1" lang="ja-JP" altLang="en-US" dirty="0" smtClean="0"/>
          </a:p>
          <a:p>
            <a:r>
              <a:rPr kumimoji="1" lang="ja-JP" altLang="en-US" dirty="0" smtClean="0"/>
              <a:t>これは先ほどのデモでお見せしたキャラクターを「</a:t>
            </a:r>
            <a:r>
              <a:rPr kumimoji="1" lang="en-US" altLang="ja-JP" dirty="0" smtClean="0"/>
              <a:t>10</a:t>
            </a:r>
            <a:r>
              <a:rPr kumimoji="1" lang="ja-JP" altLang="en-US" dirty="0" smtClean="0"/>
              <a:t>歩動かす」という命令ブロックの定義です。</a:t>
            </a:r>
          </a:p>
          <a:p>
            <a:endParaRPr kumimoji="1" lang="ja-JP" altLang="en-US" dirty="0" smtClean="0"/>
          </a:p>
          <a:p>
            <a:r>
              <a:rPr kumimoji="1" lang="ja-JP" altLang="en-US" dirty="0" smtClean="0"/>
              <a:t>まずは命令ブロックに</a:t>
            </a:r>
            <a:r>
              <a:rPr kumimoji="1" lang="en-US" altLang="ja-JP" dirty="0" smtClean="0"/>
              <a:t>'</a:t>
            </a:r>
            <a:r>
              <a:rPr kumimoji="1" lang="en-US" altLang="ja-JP" dirty="0" err="1" smtClean="0"/>
              <a:t>motion_move</a:t>
            </a:r>
            <a:r>
              <a:rPr kumimoji="1" lang="en-US" altLang="ja-JP" dirty="0" smtClean="0"/>
              <a:t>'</a:t>
            </a:r>
            <a:r>
              <a:rPr kumimoji="1" lang="ja-JP" altLang="en-US" dirty="0" smtClean="0"/>
              <a:t>という名前をつけて、それを表現するオブジェクトを代入します。</a:t>
            </a:r>
          </a:p>
          <a:p>
            <a:r>
              <a:rPr kumimoji="1" lang="ja-JP" altLang="en-US" dirty="0" smtClean="0"/>
              <a:t>そのオブジェクトの</a:t>
            </a:r>
            <a:r>
              <a:rPr kumimoji="1" lang="en-US" altLang="ja-JP" dirty="0" err="1" smtClean="0"/>
              <a:t>init</a:t>
            </a:r>
            <a:r>
              <a:rPr kumimoji="1" lang="ja-JP" altLang="en-US" dirty="0" smtClean="0"/>
              <a:t>プロパティに命令ブロックの初期化処理を記述します。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a:t>
            </a:r>
            <a:r>
              <a:rPr kumimoji="1" lang="en-US" altLang="ja-JP" dirty="0" err="1" smtClean="0"/>
              <a:t>setColour</a:t>
            </a:r>
            <a:r>
              <a:rPr kumimoji="1" lang="en-US" altLang="ja-JP" dirty="0" smtClean="0"/>
              <a:t>)</a:t>
            </a:r>
            <a:r>
              <a:rPr kumimoji="1" lang="ja-JP" altLang="en-US" dirty="0" smtClean="0"/>
              <a:t>青色</a:t>
            </a:r>
          </a:p>
          <a:p>
            <a:r>
              <a:rPr kumimoji="1" lang="ja-JP" altLang="en-US" dirty="0" smtClean="0"/>
              <a:t> * </a:t>
            </a:r>
            <a:r>
              <a:rPr kumimoji="1" lang="en-US" altLang="ja-JP" dirty="0" smtClean="0"/>
              <a:t>(</a:t>
            </a:r>
            <a:r>
              <a:rPr kumimoji="1" lang="en-US" altLang="ja-JP" dirty="0" err="1" smtClean="0"/>
              <a:t>interpolateMsg</a:t>
            </a:r>
            <a:r>
              <a:rPr kumimoji="1" lang="en-US" altLang="ja-JP" dirty="0" smtClean="0"/>
              <a:t>)STEP</a:t>
            </a:r>
            <a:r>
              <a:rPr kumimoji="1" lang="ja-JP" altLang="en-US" dirty="0" smtClean="0"/>
              <a:t>という名前で数値を表現した命令ブロックを設定できること、そのラベルが「～歩動かす」であること</a:t>
            </a:r>
          </a:p>
          <a:p>
            <a:r>
              <a:rPr kumimoji="1" lang="ja-JP" altLang="en-US" dirty="0" smtClean="0"/>
              <a:t> * </a:t>
            </a:r>
            <a:r>
              <a:rPr kumimoji="1" lang="en-US" altLang="ja-JP" dirty="0" smtClean="0"/>
              <a:t>(</a:t>
            </a:r>
            <a:r>
              <a:rPr kumimoji="1" lang="en-US" altLang="ja-JP" dirty="0" err="1" smtClean="0"/>
              <a:t>setInputsInline</a:t>
            </a:r>
            <a:r>
              <a:rPr kumimoji="1" lang="en-US" altLang="ja-JP" dirty="0" smtClean="0"/>
              <a:t>)</a:t>
            </a:r>
            <a:r>
              <a:rPr kumimoji="1" lang="ja-JP" altLang="en-US" dirty="0" smtClean="0"/>
              <a:t>それらを横一列に表示すること</a:t>
            </a:r>
          </a:p>
          <a:p>
            <a:r>
              <a:rPr kumimoji="1" lang="ja-JP" altLang="en-US" dirty="0" smtClean="0"/>
              <a:t> * </a:t>
            </a:r>
            <a:r>
              <a:rPr kumimoji="1" lang="en-US" altLang="ja-JP" dirty="0" smtClean="0"/>
              <a:t>(</a:t>
            </a:r>
            <a:r>
              <a:rPr kumimoji="1" lang="en-US" altLang="ja-JP" dirty="0" err="1" smtClean="0"/>
              <a:t>setPreviousStatement</a:t>
            </a:r>
            <a:r>
              <a:rPr kumimoji="1" lang="en-US" altLang="ja-JP" dirty="0" smtClean="0"/>
              <a:t>)</a:t>
            </a:r>
            <a:r>
              <a:rPr kumimoji="1" lang="ja-JP" altLang="en-US" dirty="0" smtClean="0"/>
              <a:t>この命令ブロックの前に、命令ブロックをくっつけられること</a:t>
            </a:r>
          </a:p>
          <a:p>
            <a:r>
              <a:rPr kumimoji="1" lang="ja-JP" altLang="en-US" dirty="0" smtClean="0"/>
              <a:t> * </a:t>
            </a:r>
            <a:r>
              <a:rPr kumimoji="1" lang="en-US" altLang="ja-JP" dirty="0" smtClean="0"/>
              <a:t>(</a:t>
            </a:r>
            <a:r>
              <a:rPr kumimoji="1" lang="en-US" altLang="ja-JP" dirty="0" err="1" smtClean="0"/>
              <a:t>setNextStatement</a:t>
            </a:r>
            <a:r>
              <a:rPr kumimoji="1" lang="en-US" altLang="ja-JP" dirty="0" smtClean="0"/>
              <a:t>)</a:t>
            </a:r>
            <a:r>
              <a:rPr kumimoji="1" lang="ja-JP" altLang="en-US" dirty="0" smtClean="0"/>
              <a:t>この命令ブロックのあとに、命令ブロックをくっつけられること</a:t>
            </a:r>
          </a:p>
          <a:p>
            <a:endParaRPr kumimoji="1" lang="ja-JP" altLang="en-US" dirty="0" smtClean="0"/>
          </a:p>
          <a:p>
            <a:r>
              <a:rPr kumimoji="1" lang="ja-JP" altLang="en-US" dirty="0" smtClean="0"/>
              <a:t>を指定しています。</a:t>
            </a:r>
          </a:p>
          <a:p>
            <a:endParaRPr kumimoji="1" lang="ja-JP" altLang="en-US" dirty="0" smtClean="0"/>
          </a:p>
          <a:p>
            <a:r>
              <a:rPr kumimoji="1" lang="ja-JP" altLang="en-US" dirty="0" smtClean="0"/>
              <a:t>これだけで、命令ブロックを定義できます。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49</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err="1" smtClean="0"/>
              <a:t>NaCl’s</a:t>
            </a:r>
            <a:r>
              <a:rPr lang="en-US" altLang="ja-JP" dirty="0" smtClean="0"/>
              <a:t> core business is system integration.</a:t>
            </a:r>
          </a:p>
          <a:p>
            <a:r>
              <a:rPr lang="en-US" altLang="ja-JP" dirty="0"/>
              <a:t/>
            </a:r>
            <a:br>
              <a:rPr lang="en-US" altLang="ja-JP" dirty="0"/>
            </a:br>
            <a:r>
              <a:rPr lang="en-US" altLang="ja-JP" dirty="0"/>
              <a:t>There are </a:t>
            </a:r>
            <a:r>
              <a:rPr lang="en-US" altLang="ja-JP" dirty="0" smtClean="0"/>
              <a:t>about 60 employees.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4559311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In order to generate the Ruby code from the instruction block, you can define a method that returns a </a:t>
            </a:r>
            <a:r>
              <a:rPr lang="en-US" altLang="ja-JP" dirty="0" smtClean="0"/>
              <a:t>string which is representing the code of Ruby, and that </a:t>
            </a:r>
            <a:r>
              <a:rPr lang="en-US" altLang="ja-JP" dirty="0"/>
              <a:t>takes an instance of the instruction block </a:t>
            </a:r>
            <a:r>
              <a:rPr lang="en-US" altLang="ja-JP" dirty="0" smtClean="0"/>
              <a:t>which you defined.</a:t>
            </a:r>
          </a:p>
          <a:p>
            <a:endParaRPr lang="en-US" altLang="ja-JP" dirty="0"/>
          </a:p>
          <a:p>
            <a:r>
              <a:rPr lang="en-US" altLang="ja-JP" dirty="0"/>
              <a:t>Here, </a:t>
            </a:r>
          </a:p>
          <a:p>
            <a:endParaRPr lang="en-US" altLang="ja-JP" dirty="0"/>
          </a:p>
          <a:p>
            <a:r>
              <a:rPr lang="en-US" altLang="ja-JP" dirty="0"/>
              <a:t>  * </a:t>
            </a:r>
            <a:r>
              <a:rPr lang="en-US" altLang="ja-JP" dirty="0" smtClean="0"/>
              <a:t>get </a:t>
            </a:r>
            <a:r>
              <a:rPr lang="en-US" altLang="ja-JP" dirty="0"/>
              <a:t>the value of the instruction block that you specified in STEP, </a:t>
            </a:r>
          </a:p>
          <a:p>
            <a:r>
              <a:rPr lang="en-US" altLang="ja-JP" dirty="0"/>
              <a:t>  * </a:t>
            </a:r>
            <a:r>
              <a:rPr lang="en-US" altLang="ja-JP" dirty="0" smtClean="0"/>
              <a:t>make </a:t>
            </a:r>
            <a:r>
              <a:rPr lang="en-US" altLang="ja-JP" dirty="0"/>
              <a:t>the string </a:t>
            </a:r>
            <a:r>
              <a:rPr lang="en-US" altLang="ja-JP" dirty="0" smtClean="0"/>
              <a:t>“move(its </a:t>
            </a:r>
            <a:r>
              <a:rPr lang="en-US" altLang="ja-JP" dirty="0"/>
              <a:t>value</a:t>
            </a:r>
            <a:r>
              <a:rPr lang="en-US" altLang="ja-JP" dirty="0" smtClean="0"/>
              <a:t>)”,</a:t>
            </a:r>
            <a:r>
              <a:rPr lang="en-US" altLang="ja-JP" baseline="0" dirty="0" smtClean="0"/>
              <a:t> and</a:t>
            </a:r>
            <a:r>
              <a:rPr lang="en-US" altLang="ja-JP" dirty="0" smtClean="0"/>
              <a:t> </a:t>
            </a:r>
            <a:r>
              <a:rPr lang="en-US" altLang="ja-JP" dirty="0"/>
              <a:t>return it</a:t>
            </a:r>
            <a:r>
              <a:rPr lang="en-US" altLang="ja-JP" dirty="0" smtClean="0"/>
              <a:t>.</a:t>
            </a:r>
            <a:endParaRPr lang="en-US" altLang="ja-JP" dirty="0"/>
          </a:p>
          <a:p>
            <a:endParaRPr lang="en-US" altLang="ja-JP" dirty="0"/>
          </a:p>
          <a:p>
            <a:r>
              <a:rPr lang="en-US" altLang="ja-JP" dirty="0" smtClean="0"/>
              <a:t>The good news, to put </a:t>
            </a:r>
            <a:r>
              <a:rPr lang="en-US" altLang="ja-JP" dirty="0"/>
              <a:t>parentheses around by operator precedence and adjustment of indentation, framework </a:t>
            </a:r>
            <a:r>
              <a:rPr lang="en-US" altLang="ja-JP" dirty="0" smtClean="0"/>
              <a:t>of </a:t>
            </a:r>
            <a:r>
              <a:rPr lang="en-US" altLang="ja-JP" dirty="0" err="1" smtClean="0"/>
              <a:t>Blockly</a:t>
            </a:r>
            <a:r>
              <a:rPr lang="en-US" altLang="ja-JP" dirty="0" smtClean="0"/>
              <a:t> </a:t>
            </a:r>
            <a:r>
              <a:rPr lang="en-US" altLang="ja-JP" dirty="0"/>
              <a:t>will do. </a:t>
            </a:r>
          </a:p>
          <a:p>
            <a:endParaRPr lang="en-US" altLang="ja-JP" dirty="0"/>
          </a:p>
          <a:p>
            <a:r>
              <a:rPr lang="en-US" altLang="ja-JP" dirty="0" smtClean="0"/>
              <a:t>In</a:t>
            </a:r>
            <a:r>
              <a:rPr lang="en-US" altLang="ja-JP" baseline="0" dirty="0" smtClean="0"/>
              <a:t> Smalruby, </a:t>
            </a:r>
            <a:r>
              <a:rPr lang="en-US" altLang="ja-JP" dirty="0" smtClean="0"/>
              <a:t>The definition of the instruction block, and has realized the code generation of Ruby from the instruction block, are implemented</a:t>
            </a:r>
            <a:r>
              <a:rPr lang="en-US" altLang="ja-JP" baseline="0" dirty="0" smtClean="0"/>
              <a:t> using</a:t>
            </a:r>
            <a:r>
              <a:rPr lang="en-US" altLang="ja-JP" dirty="0" smtClean="0"/>
              <a:t> </a:t>
            </a:r>
            <a:r>
              <a:rPr lang="en-US" altLang="ja-JP" dirty="0"/>
              <a:t>the framework of </a:t>
            </a:r>
            <a:r>
              <a:rPr lang="en-US" altLang="ja-JP" dirty="0" err="1" smtClean="0"/>
              <a:t>Blockly</a:t>
            </a:r>
            <a:r>
              <a:rPr lang="en-US" altLang="ja-JP" dirty="0" smtClean="0"/>
              <a:t>.</a:t>
            </a:r>
            <a:endParaRPr kumimoji="1" lang="en-US" altLang="ja-JP" dirty="0" smtClean="0"/>
          </a:p>
          <a:p>
            <a:endParaRPr lang="en-US" altLang="ja-JP" dirty="0"/>
          </a:p>
          <a:p>
            <a:r>
              <a:rPr kumimoji="1" lang="ja-JP" altLang="en-US" dirty="0" smtClean="0"/>
              <a:t>命令ブロックから</a:t>
            </a:r>
            <a:r>
              <a:rPr kumimoji="1" lang="en-US" altLang="ja-JP" dirty="0" smtClean="0"/>
              <a:t>Ruby</a:t>
            </a:r>
            <a:r>
              <a:rPr kumimoji="1" lang="ja-JP" altLang="en-US" dirty="0" smtClean="0"/>
              <a:t>のコードを生成するには、先ほど定義した命令ブロックのインスタンスを引数にとり、</a:t>
            </a:r>
            <a:r>
              <a:rPr kumimoji="1" lang="en-US" altLang="ja-JP" dirty="0" smtClean="0"/>
              <a:t>Ruby</a:t>
            </a:r>
            <a:r>
              <a:rPr kumimoji="1" lang="ja-JP" altLang="en-US" dirty="0" smtClean="0"/>
              <a:t>のコードを表現した文字列を返すメソッドを定義します。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STEP</a:t>
            </a:r>
            <a:r>
              <a:rPr kumimoji="1" lang="ja-JP" altLang="en-US" dirty="0" smtClean="0"/>
              <a:t>に指定した命令ブロックの値を取り出して、</a:t>
            </a:r>
          </a:p>
          <a:p>
            <a:r>
              <a:rPr kumimoji="1" lang="ja-JP" altLang="en-US" dirty="0" smtClean="0"/>
              <a:t> * </a:t>
            </a:r>
            <a:r>
              <a:rPr kumimoji="1" lang="en-US" altLang="ja-JP" dirty="0" smtClean="0"/>
              <a:t>move( </a:t>
            </a:r>
            <a:r>
              <a:rPr kumimoji="1" lang="ja-JP" altLang="en-US" dirty="0" smtClean="0"/>
              <a:t>その値 </a:t>
            </a:r>
            <a:r>
              <a:rPr kumimoji="1" lang="en-US" altLang="ja-JP" dirty="0" smtClean="0"/>
              <a:t>) </a:t>
            </a:r>
            <a:r>
              <a:rPr kumimoji="1" lang="ja-JP" altLang="en-US" dirty="0" smtClean="0"/>
              <a:t>という文字列を作って、それを返しています。</a:t>
            </a:r>
          </a:p>
          <a:p>
            <a:endParaRPr kumimoji="1" lang="ja-JP" altLang="en-US" dirty="0" smtClean="0"/>
          </a:p>
          <a:p>
            <a:r>
              <a:rPr kumimoji="1" lang="ja-JP" altLang="en-US" dirty="0" smtClean="0"/>
              <a:t>インデントの調整や演算子の優先順位によって括弧でくくったりするのは、</a:t>
            </a:r>
            <a:r>
              <a:rPr kumimoji="1" lang="en-US" altLang="ja-JP" dirty="0" err="1" smtClean="0"/>
              <a:t>Blockly</a:t>
            </a:r>
            <a:r>
              <a:rPr kumimoji="1" lang="ja-JP" altLang="en-US" dirty="0" smtClean="0"/>
              <a:t>のフレームワークがやってくれます。</a:t>
            </a:r>
            <a:endParaRPr kumimoji="1" lang="en-US" altLang="ja-JP" dirty="0" smtClean="0"/>
          </a:p>
          <a:p>
            <a:endParaRPr kumimoji="1" lang="en-US" altLang="ja-JP" dirty="0" smtClean="0"/>
          </a:p>
          <a:p>
            <a:r>
              <a:rPr kumimoji="1" lang="ja-JP" altLang="en-US" dirty="0" smtClean="0"/>
              <a:t>このようにスモウルビーでは、</a:t>
            </a:r>
            <a:r>
              <a:rPr kumimoji="1" lang="en-US" altLang="ja-JP" dirty="0" err="1" smtClean="0"/>
              <a:t>Blockly</a:t>
            </a:r>
            <a:r>
              <a:rPr kumimoji="1" lang="ja-JP" altLang="en-US" dirty="0" smtClean="0"/>
              <a:t>のフレームワークを使って、命令ブロックの定義、命令ブロックから</a:t>
            </a:r>
            <a:r>
              <a:rPr kumimoji="1" lang="en-US" altLang="ja-JP" dirty="0" smtClean="0"/>
              <a:t>Ruby</a:t>
            </a:r>
            <a:r>
              <a:rPr kumimoji="1" lang="ja-JP" altLang="en-US" dirty="0" smtClean="0"/>
              <a:t>のコード生成を実現しています。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50</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From this experience, I was able to be converted to the instruction block from Ruby code in </a:t>
            </a:r>
            <a:r>
              <a:rPr lang="en-US" altLang="ja-JP" dirty="0" smtClean="0"/>
              <a:t>Smalruby. </a:t>
            </a:r>
            <a:r>
              <a:rPr lang="en-US" altLang="ja-JP" dirty="0"/>
              <a:t>This is a distinctive feature of </a:t>
            </a:r>
            <a:r>
              <a:rPr lang="en-US" altLang="ja-JP" dirty="0" smtClean="0"/>
              <a:t>Smalruby </a:t>
            </a:r>
            <a:r>
              <a:rPr lang="en-US" altLang="ja-JP" dirty="0"/>
              <a:t>that have not been implemented much in </a:t>
            </a:r>
            <a:r>
              <a:rPr lang="en-US" altLang="ja-JP" dirty="0" smtClean="0"/>
              <a:t>other Visual </a:t>
            </a:r>
            <a:r>
              <a:rPr lang="en-US" altLang="ja-JP" dirty="0"/>
              <a:t>Programming </a:t>
            </a:r>
            <a:r>
              <a:rPr lang="en-US" altLang="ja-JP" dirty="0" smtClean="0"/>
              <a:t>Editor. </a:t>
            </a:r>
            <a:r>
              <a:rPr lang="ja-JP" altLang="en-US" baseline="0" dirty="0" smtClean="0"/>
              <a:t> </a:t>
            </a:r>
            <a:r>
              <a:rPr lang="en-US" altLang="ja-JP" baseline="0" dirty="0" smtClean="0"/>
              <a:t>&lt;- </a:t>
            </a:r>
            <a:r>
              <a:rPr lang="ja-JP" altLang="en-US" baseline="0" dirty="0" smtClean="0"/>
              <a:t>重要なのでわかったほうがいい。</a:t>
            </a:r>
            <a:endParaRPr lang="en-US" altLang="ja-JP" dirty="0"/>
          </a:p>
          <a:p>
            <a:endParaRPr lang="en-US" altLang="ja-JP" dirty="0"/>
          </a:p>
          <a:p>
            <a:r>
              <a:rPr lang="en-US" altLang="ja-JP" dirty="0"/>
              <a:t>However, </a:t>
            </a:r>
            <a:r>
              <a:rPr lang="en-US" altLang="ja-JP" dirty="0" smtClean="0"/>
              <a:t>the framework of </a:t>
            </a:r>
            <a:r>
              <a:rPr lang="en-US" altLang="ja-JP" dirty="0" err="1" smtClean="0"/>
              <a:t>Blockly</a:t>
            </a:r>
            <a:r>
              <a:rPr lang="en-US" altLang="ja-JP" dirty="0" smtClean="0"/>
              <a:t> for </a:t>
            </a:r>
            <a:r>
              <a:rPr lang="en-US" altLang="ja-JP" dirty="0"/>
              <a:t>converting the instruction block from the source code does not provide, </a:t>
            </a:r>
            <a:r>
              <a:rPr lang="en-US" altLang="ja-JP" dirty="0" smtClean="0"/>
              <a:t>so we need </a:t>
            </a:r>
            <a:r>
              <a:rPr lang="en-US" altLang="ja-JP" dirty="0"/>
              <a:t>to </a:t>
            </a:r>
            <a:r>
              <a:rPr lang="en-US" altLang="ja-JP" dirty="0" smtClean="0"/>
              <a:t>implement it by myself.</a:t>
            </a:r>
            <a:endParaRPr kumimoji="1" lang="en-US" altLang="ja-JP" dirty="0" smtClean="0"/>
          </a:p>
          <a:p>
            <a:endParaRPr lang="en-US" altLang="ja-JP" dirty="0" smtClean="0"/>
          </a:p>
          <a:p>
            <a:endParaRPr lang="en-US" altLang="ja-JP" dirty="0"/>
          </a:p>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a:p>
            <a:endParaRPr kumimoji="1" lang="ja-JP" altLang="en-US" dirty="0" smtClean="0"/>
          </a:p>
          <a:p>
            <a:r>
              <a:rPr kumimoji="1" lang="ja-JP" altLang="en-US" dirty="0" smtClean="0"/>
              <a:t>しかしながら、</a:t>
            </a:r>
            <a:r>
              <a:rPr kumimoji="1" lang="en-US" altLang="ja-JP" dirty="0" err="1" smtClean="0"/>
              <a:t>Blockly</a:t>
            </a:r>
            <a:r>
              <a:rPr kumimoji="1" lang="ja-JP" altLang="en-US" dirty="0" smtClean="0"/>
              <a:t>はソースコードから命令ブロックに変換するためのフレームワークは提供していませんので、独自に実装する必要がありました。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51</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200" kern="1200" dirty="0" smtClean="0">
                <a:solidFill>
                  <a:schemeClr val="tx1"/>
                </a:solidFill>
                <a:effectLst/>
                <a:latin typeface="+mn-lt"/>
                <a:ea typeface="+mn-ea"/>
                <a:cs typeface="+mn-cs"/>
              </a:rPr>
              <a:t>Finally it is the turn of Ruby.</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In</a:t>
            </a:r>
            <a:r>
              <a:rPr kumimoji="1" lang="en-US" altLang="ja-JP" sz="1200" kern="1200" baseline="0" dirty="0" smtClean="0">
                <a:solidFill>
                  <a:schemeClr val="tx1"/>
                </a:solidFill>
                <a:effectLst/>
                <a:latin typeface="+mn-lt"/>
                <a:ea typeface="+mn-ea"/>
                <a:cs typeface="+mn-cs"/>
              </a:rPr>
              <a:t> Smalruby:</a:t>
            </a:r>
            <a:endParaRPr lang="en-US" altLang="ja-JP" dirty="0"/>
          </a:p>
          <a:p>
            <a:endParaRPr lang="en-US" altLang="ja-JP" dirty="0"/>
          </a:p>
          <a:p>
            <a:r>
              <a:rPr lang="en-US" altLang="ja-JP" dirty="0"/>
              <a:t>  * </a:t>
            </a:r>
            <a:r>
              <a:rPr lang="en-US" altLang="ja-JP" dirty="0" smtClean="0"/>
              <a:t>Send the source code of Ruby </a:t>
            </a:r>
            <a:r>
              <a:rPr lang="en-US" altLang="ja-JP" dirty="0"/>
              <a:t>to </a:t>
            </a:r>
            <a:r>
              <a:rPr lang="en-US" altLang="ja-JP" dirty="0" smtClean="0"/>
              <a:t>Rails application</a:t>
            </a:r>
            <a:endParaRPr lang="en-US" altLang="ja-JP" dirty="0"/>
          </a:p>
          <a:p>
            <a:r>
              <a:rPr lang="en-US" altLang="ja-JP" dirty="0"/>
              <a:t>  * </a:t>
            </a:r>
            <a:r>
              <a:rPr lang="en-US" altLang="ja-JP" dirty="0" smtClean="0"/>
              <a:t>Analyze </a:t>
            </a:r>
            <a:r>
              <a:rPr lang="en-US" altLang="ja-JP" dirty="0"/>
              <a:t>it </a:t>
            </a:r>
          </a:p>
          <a:p>
            <a:r>
              <a:rPr lang="en-US" altLang="ja-JP" dirty="0"/>
              <a:t>  * </a:t>
            </a:r>
            <a:r>
              <a:rPr lang="en-US" altLang="ja-JP" dirty="0" smtClean="0"/>
              <a:t>Convert </a:t>
            </a:r>
            <a:r>
              <a:rPr lang="en-US" altLang="ja-JP" dirty="0"/>
              <a:t>to XML of expressing the instruction </a:t>
            </a:r>
            <a:r>
              <a:rPr lang="en-US" altLang="ja-JP" dirty="0" smtClean="0"/>
              <a:t>blocks</a:t>
            </a:r>
            <a:endParaRPr lang="en-US" altLang="ja-JP" dirty="0"/>
          </a:p>
          <a:p>
            <a:r>
              <a:rPr lang="en-US" altLang="ja-JP" dirty="0"/>
              <a:t>  * </a:t>
            </a:r>
            <a:r>
              <a:rPr lang="en-US" altLang="ja-JP" dirty="0" smtClean="0"/>
              <a:t>Return the XML to </a:t>
            </a:r>
            <a:r>
              <a:rPr lang="en-US" altLang="ja-JP" dirty="0"/>
              <a:t>the </a:t>
            </a:r>
            <a:r>
              <a:rPr lang="en-US" altLang="ja-JP" dirty="0" smtClean="0"/>
              <a:t>browser</a:t>
            </a:r>
            <a:endParaRPr lang="en-US" altLang="ja-JP" dirty="0"/>
          </a:p>
          <a:p>
            <a:r>
              <a:rPr lang="en-US" altLang="ja-JP" dirty="0"/>
              <a:t>  * </a:t>
            </a:r>
            <a:r>
              <a:rPr lang="en-US" altLang="ja-JP" dirty="0" smtClean="0"/>
              <a:t>Read</a:t>
            </a:r>
            <a:r>
              <a:rPr lang="en-US" altLang="ja-JP" baseline="0" dirty="0" smtClean="0"/>
              <a:t> the XML then d</a:t>
            </a:r>
            <a:r>
              <a:rPr lang="en-US" altLang="ja-JP" dirty="0" smtClean="0"/>
              <a:t>isplay as instruction blocks </a:t>
            </a:r>
            <a:endParaRPr lang="en-US" altLang="ja-JP" dirty="0"/>
          </a:p>
          <a:p>
            <a:endParaRPr lang="en-US" altLang="ja-JP" dirty="0"/>
          </a:p>
          <a:p>
            <a:r>
              <a:rPr kumimoji="1" lang="en-US" altLang="ja-JP" sz="1200" kern="1200" dirty="0" smtClean="0">
                <a:solidFill>
                  <a:schemeClr val="tx1"/>
                </a:solidFill>
                <a:effectLst/>
                <a:latin typeface="+mn-lt"/>
                <a:ea typeface="+mn-ea"/>
                <a:cs typeface="+mn-cs"/>
              </a:rPr>
              <a:t>We have implemented the conversion from</a:t>
            </a:r>
            <a:r>
              <a:rPr kumimoji="1" lang="en-US" altLang="ja-JP" sz="1200" kern="1200" baseline="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source code of Ruby to the instruction block in this way.</a:t>
            </a:r>
          </a:p>
          <a:p>
            <a:endParaRPr lang="en-US" altLang="ja-JP" dirty="0"/>
          </a:p>
          <a:p>
            <a:endParaRPr lang="en-US" altLang="ja-JP" dirty="0"/>
          </a:p>
          <a:p>
            <a:r>
              <a:rPr kumimoji="1" lang="ja-JP" altLang="en-US" dirty="0" smtClean="0"/>
              <a:t>それ、</a:t>
            </a:r>
            <a:r>
              <a:rPr kumimoji="1" lang="en-US" altLang="ja-JP" dirty="0" smtClean="0"/>
              <a:t>Ruby</a:t>
            </a:r>
            <a:r>
              <a:rPr kumimoji="1" lang="ja-JP" altLang="en-US" dirty="0" err="1" smtClean="0"/>
              <a:t>で</a:t>
            </a:r>
            <a:r>
              <a:rPr kumimoji="1" lang="ja-JP" altLang="en-US" dirty="0" smtClean="0"/>
              <a:t>できるよ！ってことで、スモウルビーでは、</a:t>
            </a:r>
          </a:p>
          <a:p>
            <a:endParaRPr kumimoji="1" lang="ja-JP" altLang="en-US" dirty="0" smtClean="0"/>
          </a:p>
          <a:p>
            <a:r>
              <a:rPr kumimoji="1" lang="ja-JP" altLang="en-US" dirty="0" smtClean="0"/>
              <a:t> * </a:t>
            </a:r>
            <a:r>
              <a:rPr kumimoji="1" lang="en-US" altLang="ja-JP" dirty="0" smtClean="0"/>
              <a:t>Ruby</a:t>
            </a:r>
            <a:r>
              <a:rPr kumimoji="1" lang="ja-JP" altLang="en-US" dirty="0" smtClean="0"/>
              <a:t>のソースコードをいったん</a:t>
            </a:r>
            <a:r>
              <a:rPr kumimoji="1" lang="en-US" altLang="ja-JP" dirty="0" smtClean="0"/>
              <a:t>Rails</a:t>
            </a:r>
            <a:r>
              <a:rPr kumimoji="1" lang="ja-JP" altLang="en-US" dirty="0" smtClean="0"/>
              <a:t>に送って</a:t>
            </a:r>
          </a:p>
          <a:p>
            <a:r>
              <a:rPr kumimoji="1" lang="ja-JP" altLang="en-US" dirty="0" smtClean="0"/>
              <a:t> * それを解析して</a:t>
            </a:r>
          </a:p>
          <a:p>
            <a:r>
              <a:rPr kumimoji="1" lang="ja-JP" altLang="en-US" dirty="0" smtClean="0"/>
              <a:t> * 命令ブロックを表現した</a:t>
            </a:r>
            <a:r>
              <a:rPr kumimoji="1" lang="en-US" altLang="ja-JP" dirty="0" smtClean="0"/>
              <a:t>XML</a:t>
            </a:r>
            <a:r>
              <a:rPr kumimoji="1" lang="ja-JP" altLang="en-US" dirty="0" smtClean="0"/>
              <a:t>に変換して</a:t>
            </a:r>
          </a:p>
          <a:p>
            <a:r>
              <a:rPr kumimoji="1" lang="ja-JP" altLang="en-US" dirty="0" smtClean="0"/>
              <a:t> * ブラウザに返す。</a:t>
            </a:r>
          </a:p>
          <a:p>
            <a:r>
              <a:rPr kumimoji="1" lang="ja-JP" altLang="en-US" dirty="0" smtClean="0"/>
              <a:t> * それを読み込んで命令ブロックとして表示する、</a:t>
            </a:r>
          </a:p>
          <a:p>
            <a:endParaRPr kumimoji="1" lang="ja-JP" altLang="en-US" dirty="0" smtClean="0"/>
          </a:p>
          <a:p>
            <a:r>
              <a:rPr kumimoji="1" lang="ja-JP" altLang="en-US" dirty="0" smtClean="0"/>
              <a:t>というようにして、</a:t>
            </a:r>
            <a:r>
              <a:rPr kumimoji="1" lang="en-US" altLang="ja-JP" dirty="0" smtClean="0"/>
              <a:t>Ruby</a:t>
            </a:r>
            <a:r>
              <a:rPr kumimoji="1" lang="ja-JP" altLang="en-US" dirty="0" smtClean="0"/>
              <a:t>のソースコードから命令ブロックへの変換を実現しています。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52</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This </a:t>
            </a:r>
            <a:r>
              <a:rPr lang="en-US" altLang="ja-JP" dirty="0"/>
              <a:t>is what "move-walking" on the instruction block. </a:t>
            </a:r>
          </a:p>
          <a:p>
            <a:endParaRPr lang="en-US" altLang="ja-JP" dirty="0"/>
          </a:p>
          <a:p>
            <a:r>
              <a:rPr lang="en-US" altLang="ja-JP" dirty="0"/>
              <a:t>I will not specify a regular expression that indicates the move (value) to the first argument of </a:t>
            </a:r>
            <a:r>
              <a:rPr lang="en-US" altLang="ja-JP" dirty="0" err="1"/>
              <a:t>blocknize</a:t>
            </a:r>
            <a:r>
              <a:rPr lang="en-US" altLang="ja-JP" dirty="0"/>
              <a:t> class method. We analyze the program using this. At an early stage in the development of, and I had thought and ♪ I can be if you use the </a:t>
            </a:r>
            <a:r>
              <a:rPr lang="en-US" altLang="ja-JP" dirty="0" err="1"/>
              <a:t>RubyParser</a:t>
            </a:r>
            <a:r>
              <a:rPr lang="en-US" altLang="ja-JP" dirty="0"/>
              <a:t> and Ripper, but it was found that it may damage the board or was state including a syntax error program is incomplete, and time-consuming to implement. So, now, we have analyzed in the regular expression. </a:t>
            </a:r>
          </a:p>
          <a:p>
            <a:endParaRPr lang="en-US" altLang="ja-JP" dirty="0"/>
          </a:p>
          <a:p>
            <a:r>
              <a:rPr lang="en-US" altLang="ja-JP" dirty="0"/>
              <a:t>In addition, in </a:t>
            </a:r>
            <a:r>
              <a:rPr lang="en-US" altLang="ja-JP" dirty="0" err="1"/>
              <a:t>process_match_data</a:t>
            </a:r>
            <a:r>
              <a:rPr lang="en-US" altLang="ja-JP" dirty="0"/>
              <a:t> class method, is converted into a block move instruction from (10), which in turn contains the analysis results in the context argument. </a:t>
            </a:r>
          </a:p>
          <a:p>
            <a:endParaRPr lang="en-US" altLang="ja-JP" dirty="0"/>
          </a:p>
          <a:p>
            <a:r>
              <a:rPr lang="en-US" altLang="ja-JP" dirty="0"/>
              <a:t>In </a:t>
            </a:r>
            <a:r>
              <a:rPr lang="en-US" altLang="ja-JP" dirty="0" err="1"/>
              <a:t>add_character_method_call_block</a:t>
            </a:r>
            <a:r>
              <a:rPr lang="en-US" altLang="ja-JP" dirty="0"/>
              <a:t> class method, I have been determined by the context that describes the (10) move, which receiver is whether the character. </a:t>
            </a:r>
          </a:p>
          <a:p>
            <a:endParaRPr lang="en-US" altLang="ja-JP" dirty="0"/>
          </a:p>
          <a:p>
            <a:r>
              <a:rPr lang="en-US" altLang="ja-JP" dirty="0"/>
              <a:t>In this way, you can define one by one class corresponding to each API, you have to be able to convert the instruction block from the source code of Ruby. </a:t>
            </a:r>
          </a:p>
          <a:p>
            <a:endParaRPr lang="en-US" altLang="ja-JP" dirty="0"/>
          </a:p>
          <a:p>
            <a:r>
              <a:rPr lang="en-US" altLang="ja-JP" dirty="0" smtClean="0"/>
              <a:t>It </a:t>
            </a:r>
            <a:r>
              <a:rPr lang="en-US" altLang="ja-JP" dirty="0"/>
              <a:t>is very comparatively</a:t>
            </a:r>
            <a:r>
              <a:rPr lang="en-US" altLang="ja-JP" dirty="0" smtClean="0"/>
              <a:t>.</a:t>
            </a:r>
          </a:p>
          <a:p>
            <a:endParaRPr lang="en-US" altLang="ja-JP" dirty="0"/>
          </a:p>
          <a:p>
            <a:endParaRPr lang="en-US" altLang="ja-JP" dirty="0"/>
          </a:p>
          <a:p>
            <a:r>
              <a:rPr kumimoji="1" lang="ja-JP" altLang="en-US" dirty="0" smtClean="0"/>
              <a:t>これが、「～歩動かす」命令ブロックに関するものです。</a:t>
            </a:r>
          </a:p>
          <a:p>
            <a:endParaRPr kumimoji="1" lang="ja-JP" altLang="en-US" dirty="0" smtClean="0"/>
          </a:p>
          <a:p>
            <a:r>
              <a:rPr kumimoji="1" lang="en-US" altLang="ja-JP" dirty="0" err="1" smtClean="0"/>
              <a:t>blocknize</a:t>
            </a:r>
            <a:r>
              <a:rPr kumimoji="1" lang="ja-JP" altLang="en-US" dirty="0" smtClean="0"/>
              <a:t>クラスメソッドの第</a:t>
            </a:r>
            <a:r>
              <a:rPr kumimoji="1" lang="en-US" altLang="ja-JP" dirty="0" smtClean="0"/>
              <a:t>1</a:t>
            </a:r>
            <a:r>
              <a:rPr kumimoji="1" lang="ja-JP" altLang="en-US" dirty="0" smtClean="0"/>
              <a:t>引数に</a:t>
            </a:r>
            <a:r>
              <a:rPr kumimoji="1" lang="en-US" altLang="ja-JP" dirty="0" smtClean="0"/>
              <a:t>move(</a:t>
            </a:r>
            <a:r>
              <a:rPr kumimoji="1" lang="ja-JP" altLang="en-US" dirty="0" smtClean="0"/>
              <a:t>値</a:t>
            </a:r>
            <a:r>
              <a:rPr kumimoji="1" lang="en-US" altLang="ja-JP" dirty="0" smtClean="0"/>
              <a:t>)</a:t>
            </a:r>
            <a:r>
              <a:rPr kumimoji="1" lang="ja-JP" altLang="en-US" dirty="0" smtClean="0"/>
              <a:t>を示す正規表現を指定しています。これを使ってプログラムを解析しています。開発当初は、</a:t>
            </a:r>
            <a:r>
              <a:rPr kumimoji="1" lang="en-US" altLang="ja-JP" dirty="0" smtClean="0"/>
              <a:t>Ripper</a:t>
            </a:r>
            <a:r>
              <a:rPr kumimoji="1" lang="ja-JP" altLang="en-US" dirty="0" smtClean="0"/>
              <a:t>や</a:t>
            </a:r>
            <a:r>
              <a:rPr kumimoji="1" lang="en-US" altLang="ja-JP" dirty="0" err="1" smtClean="0"/>
              <a:t>RubyParser</a:t>
            </a:r>
            <a:r>
              <a:rPr kumimoji="1" lang="ja-JP" altLang="en-US" dirty="0" smtClean="0"/>
              <a:t>を使えばできるね♪と考えていたのですが、プログラムが不完全でシンタックスエラーを含む状態だったりすることがあり、実装に時間がかかることがわかりました。そこで、現在は、正規表現で解析しています。</a:t>
            </a:r>
          </a:p>
          <a:p>
            <a:endParaRPr kumimoji="1" lang="ja-JP" altLang="en-US" dirty="0" smtClean="0"/>
          </a:p>
          <a:p>
            <a:r>
              <a:rPr kumimoji="1" lang="ja-JP" altLang="en-US" dirty="0" smtClean="0"/>
              <a:t>また、</a:t>
            </a:r>
            <a:r>
              <a:rPr kumimoji="1" lang="en-US" altLang="ja-JP" dirty="0" err="1" smtClean="0"/>
              <a:t>process_match_data</a:t>
            </a:r>
            <a:r>
              <a:rPr kumimoji="1" lang="ja-JP" altLang="en-US" dirty="0" smtClean="0"/>
              <a:t>クラスメソッドで、</a:t>
            </a:r>
            <a:r>
              <a:rPr kumimoji="1" lang="en-US" altLang="ja-JP" dirty="0" smtClean="0"/>
              <a:t>move(10)</a:t>
            </a:r>
            <a:r>
              <a:rPr kumimoji="1" lang="ja-JP" altLang="en-US" dirty="0" smtClean="0"/>
              <a:t>から命令ブロックに変換し、</a:t>
            </a:r>
            <a:r>
              <a:rPr kumimoji="1" lang="en-US" altLang="ja-JP" dirty="0" smtClean="0"/>
              <a:t>context</a:t>
            </a:r>
            <a:r>
              <a:rPr kumimoji="1" lang="ja-JP" altLang="en-US" dirty="0" smtClean="0"/>
              <a:t>引数に解析結果を格納しています。</a:t>
            </a:r>
          </a:p>
          <a:p>
            <a:endParaRPr kumimoji="1" lang="ja-JP" altLang="en-US" dirty="0" smtClean="0"/>
          </a:p>
          <a:p>
            <a:r>
              <a:rPr kumimoji="1" lang="en-US" altLang="ja-JP" dirty="0" err="1" smtClean="0"/>
              <a:t>add_character_method_call_block</a:t>
            </a:r>
            <a:r>
              <a:rPr kumimoji="1" lang="ja-JP" altLang="en-US" dirty="0" smtClean="0"/>
              <a:t>クラスメソッドでは、</a:t>
            </a:r>
            <a:r>
              <a:rPr kumimoji="1" lang="en-US" altLang="ja-JP" dirty="0" smtClean="0"/>
              <a:t>move(10)</a:t>
            </a:r>
            <a:r>
              <a:rPr kumimoji="1" lang="ja-JP" altLang="en-US" dirty="0" smtClean="0"/>
              <a:t>が記述されたコンテキストによって、レシーバがどのキャラクターなのかを判断しています。</a:t>
            </a:r>
          </a:p>
          <a:p>
            <a:endParaRPr kumimoji="1" lang="ja-JP" altLang="en-US" dirty="0" smtClean="0"/>
          </a:p>
          <a:p>
            <a:r>
              <a:rPr kumimoji="1" lang="ja-JP" altLang="en-US" dirty="0" smtClean="0"/>
              <a:t>このように、各</a:t>
            </a:r>
            <a:r>
              <a:rPr kumimoji="1" lang="en-US" altLang="ja-JP" dirty="0" smtClean="0"/>
              <a:t>API</a:t>
            </a:r>
            <a:r>
              <a:rPr kumimoji="1" lang="ja-JP" altLang="en-US" dirty="0" smtClean="0"/>
              <a:t>に対応するクラスを</a:t>
            </a:r>
            <a:r>
              <a:rPr kumimoji="1" lang="en-US" altLang="ja-JP" dirty="0" smtClean="0"/>
              <a:t>1</a:t>
            </a:r>
            <a:r>
              <a:rPr kumimoji="1" lang="ja-JP" altLang="en-US" dirty="0" err="1" smtClean="0"/>
              <a:t>つずつ</a:t>
            </a:r>
            <a:r>
              <a:rPr kumimoji="1" lang="ja-JP" altLang="en-US" dirty="0" smtClean="0"/>
              <a:t>定義して、</a:t>
            </a:r>
            <a:r>
              <a:rPr kumimoji="1" lang="en-US" altLang="ja-JP" dirty="0" smtClean="0"/>
              <a:t>Ruby</a:t>
            </a:r>
            <a:r>
              <a:rPr kumimoji="1" lang="ja-JP" altLang="en-US" dirty="0" smtClean="0"/>
              <a:t>のソースコードから命令ブロックに変換できるようにしています。</a:t>
            </a:r>
          </a:p>
          <a:p>
            <a:endParaRPr kumimoji="1" lang="ja-JP" altLang="en-US" dirty="0" smtClean="0"/>
          </a:p>
          <a:p>
            <a:r>
              <a:rPr kumimoji="1" lang="ja-JP" altLang="en-US" dirty="0" smtClean="0"/>
              <a:t>割と大変ですね～。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53</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Is a </a:t>
            </a:r>
            <a:r>
              <a:rPr lang="en-US" altLang="ja-JP" dirty="0" smtClean="0"/>
              <a:t>conclusion. </a:t>
            </a:r>
            <a:endParaRPr lang="en-US" altLang="ja-JP" dirty="0"/>
          </a:p>
          <a:p>
            <a:endParaRPr lang="en-US" altLang="ja-JP" dirty="0"/>
          </a:p>
          <a:p>
            <a:r>
              <a:rPr lang="en-US" altLang="ja-JP" dirty="0"/>
              <a:t>In this presentation, </a:t>
            </a:r>
          </a:p>
          <a:p>
            <a:endParaRPr lang="en-US" altLang="ja-JP" dirty="0"/>
          </a:p>
          <a:p>
            <a:r>
              <a:rPr lang="en-US" altLang="ja-JP" dirty="0"/>
              <a:t>  * Introduction of the Ruby </a:t>
            </a:r>
            <a:r>
              <a:rPr lang="en-US" altLang="ja-JP" dirty="0" smtClean="0"/>
              <a:t>Programming Shounendan </a:t>
            </a:r>
            <a:endParaRPr lang="en-US" altLang="ja-JP" dirty="0"/>
          </a:p>
          <a:p>
            <a:r>
              <a:rPr lang="en-US" altLang="ja-JP" dirty="0"/>
              <a:t>  * The current state of programming education </a:t>
            </a:r>
          </a:p>
          <a:p>
            <a:r>
              <a:rPr lang="en-US" altLang="ja-JP" dirty="0"/>
              <a:t>  * </a:t>
            </a:r>
            <a:r>
              <a:rPr lang="en-US" altLang="ja-JP" dirty="0" smtClean="0"/>
              <a:t>Smalruby </a:t>
            </a:r>
            <a:endParaRPr lang="en-US" altLang="ja-JP" dirty="0"/>
          </a:p>
          <a:p>
            <a:endParaRPr lang="en-US" altLang="ja-JP" dirty="0"/>
          </a:p>
          <a:p>
            <a:r>
              <a:rPr lang="en-US" altLang="ja-JP" dirty="0"/>
              <a:t>I explained</a:t>
            </a:r>
            <a:r>
              <a:rPr lang="en-US" altLang="ja-JP" dirty="0" smtClean="0"/>
              <a:t>.</a:t>
            </a:r>
          </a:p>
          <a:p>
            <a:endParaRPr lang="en-US" altLang="ja-JP" dirty="0"/>
          </a:p>
          <a:p>
            <a:endParaRPr lang="en-US" altLang="ja-JP" dirty="0"/>
          </a:p>
          <a:p>
            <a:r>
              <a:rPr kumimoji="1" lang="ja-JP" altLang="en-US" dirty="0" smtClean="0"/>
              <a:t>まとめです。</a:t>
            </a:r>
            <a:endParaRPr kumimoji="1" lang="en-US" altLang="ja-JP" dirty="0" smtClean="0"/>
          </a:p>
          <a:p>
            <a:endParaRPr kumimoji="1" lang="en-US" altLang="ja-JP" dirty="0" smtClean="0"/>
          </a:p>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54</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I </a:t>
            </a:r>
            <a:r>
              <a:rPr lang="en-US" altLang="ja-JP" dirty="0"/>
              <a:t>believe that that you fix yourself a tool to use in their own lives, and also can be, it is possible to create your own tool to solve the problem when it is faced with a new problem is very important. I think or not you are interested sympathy to everyone who values ​​such are involved in open source software. </a:t>
            </a:r>
          </a:p>
          <a:p>
            <a:endParaRPr lang="en-US" altLang="ja-JP" dirty="0"/>
          </a:p>
          <a:p>
            <a:r>
              <a:rPr lang="en-US" altLang="ja-JP" dirty="0"/>
              <a:t>Ruby is so powerful tool generic to solve the problem, we will be working on activities desire to want bestowed upon children the tool of this best. </a:t>
            </a:r>
          </a:p>
          <a:p>
            <a:endParaRPr lang="en-US" altLang="ja-JP" dirty="0"/>
          </a:p>
          <a:p>
            <a:r>
              <a:rPr lang="en-US" altLang="ja-JP" dirty="0"/>
              <a:t>Today, thank you very much</a:t>
            </a:r>
            <a:r>
              <a:rPr lang="en-US" altLang="ja-JP" dirty="0" smtClean="0"/>
              <a:t>.</a:t>
            </a:r>
            <a:endParaRPr lang="en-US" altLang="ja-JP" dirty="0"/>
          </a:p>
          <a:p>
            <a:endParaRPr kumimoji="1" lang="en-US" altLang="ja-JP" dirty="0" smtClean="0"/>
          </a:p>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55</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This concludes </a:t>
            </a:r>
            <a:r>
              <a:rPr lang="en-US" altLang="ja-JP" dirty="0" smtClean="0"/>
              <a:t>my</a:t>
            </a:r>
            <a:r>
              <a:rPr lang="en-US" altLang="ja-JP" baseline="0" dirty="0" smtClean="0"/>
              <a:t> presentation</a:t>
            </a:r>
            <a:r>
              <a:rPr lang="en-US" altLang="ja-JP" dirty="0" smtClean="0"/>
              <a:t>. Do you have any questions?</a:t>
            </a:r>
          </a:p>
          <a:p>
            <a:endParaRPr kumimoji="1" lang="en-US" altLang="ja-JP" dirty="0" smtClean="0"/>
          </a:p>
          <a:p>
            <a:endParaRPr lang="en-US" altLang="ja-JP" dirty="0"/>
          </a:p>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56</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Okay, I finished.  Thank you.</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57</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About </a:t>
            </a:r>
            <a:r>
              <a:rPr lang="en-US" altLang="ja-JP" dirty="0" smtClean="0"/>
              <a:t>half of the employees are using Ruby to develop software.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Including </a:t>
            </a:r>
            <a:r>
              <a:rPr lang="en-US" altLang="ja-JP" dirty="0" err="1" smtClean="0"/>
              <a:t>Matz</a:t>
            </a:r>
            <a:r>
              <a:rPr lang="en-US" altLang="ja-JP" dirty="0" smtClean="0"/>
              <a:t>, there are six </a:t>
            </a:r>
            <a:r>
              <a:rPr lang="en-US" altLang="ja-JP" dirty="0" err="1" smtClean="0"/>
              <a:t>CRuby</a:t>
            </a:r>
            <a:r>
              <a:rPr lang="en-US" altLang="ja-JP" smtClean="0"/>
              <a:t> committers at </a:t>
            </a:r>
            <a:r>
              <a:rPr lang="en-US" altLang="ja-JP" dirty="0" err="1"/>
              <a:t>NaCl</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Please visit </a:t>
            </a:r>
            <a:r>
              <a:rPr kumimoji="1" lang="en-US" altLang="ja-JP" dirty="0" err="1" smtClean="0"/>
              <a:t>NaCl</a:t>
            </a:r>
            <a:r>
              <a:rPr kumimoji="1" lang="en-US" altLang="ja-JP" dirty="0" smtClean="0"/>
              <a:t> in our</a:t>
            </a:r>
            <a:r>
              <a:rPr kumimoji="1" lang="en-US" altLang="ja-JP" baseline="0" dirty="0" smtClean="0"/>
              <a:t> idyllic provincial city, Matsue, if you are interested.</a:t>
            </a:r>
            <a:endParaRPr kumimoji="1" lang="ja-JP" altLang="en-US" dirty="0" smtClean="0"/>
          </a:p>
          <a:p>
            <a:endParaRPr lang="en-US" altLang="ja-JP" dirty="0"/>
          </a:p>
          <a:p>
            <a:r>
              <a:rPr lang="en-US" altLang="ja-JP" dirty="0"/>
              <a:t>Okay, So </a:t>
            </a:r>
            <a:r>
              <a:rPr lang="en-US" altLang="ja-JP" dirty="0" smtClean="0"/>
              <a:t>I’ll </a:t>
            </a:r>
            <a:r>
              <a:rPr lang="en-US" altLang="ja-JP" dirty="0"/>
              <a:t>return to the main topic</a:t>
            </a:r>
            <a:r>
              <a:rPr lang="en-US" altLang="ja-JP" dirty="0" smtClean="0"/>
              <a:t>.</a:t>
            </a:r>
            <a:endParaRPr lang="ja-JP" altLang="en-US" dirty="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6 years ago,</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29.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and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a:t>
            </a:r>
            <a:r>
              <a:rPr lang="en-US" altLang="ja-JP" dirty="0" smtClean="0">
                <a:effectLst>
                  <a:outerShdw blurRad="50800" dist="38100" dir="2700000" algn="tl" rotWithShape="0">
                    <a:prstClr val="black">
                      <a:alpha val="40000"/>
                    </a:prstClr>
                  </a:outerShdw>
                </a:effectLst>
                <a:ea typeface="Segoe UI Symbol" panose="020B0502040204020203" pitchFamily="34" charset="0"/>
              </a:rPr>
              <a:t>,</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RubyConf</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2014, 11.19.2014</a:t>
            </a:r>
            <a:endParaRPr kumimoji="1" lang="ja-JP" altLang="en-US" dirty="0">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7000" y="5207154"/>
            <a:ext cx="3403627" cy="1215176"/>
          </a:xfrm>
          <a:prstGeom prst="rect">
            <a:avLst/>
          </a:prstGeom>
        </p:spPr>
      </p:pic>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7000" y="2572147"/>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en-US" altLang="ja-JP" sz="6600" dirty="0" smtClean="0">
                <a:solidFill>
                  <a:srgbClr val="FF6432"/>
                </a:solidFill>
              </a:rPr>
              <a:t>S</a:t>
            </a:r>
            <a:r>
              <a:rPr kumimoji="1" lang="en-US" altLang="ja-JP" sz="6600" dirty="0" smtClean="0"/>
              <a:t>tarted to T</a:t>
            </a:r>
            <a:r>
              <a:rPr lang="en-US" altLang="ja-JP" sz="6600" dirty="0" smtClean="0"/>
              <a:t>each Ruby for </a:t>
            </a:r>
            <a:r>
              <a:rPr lang="en-US" altLang="ja-JP" sz="6600" dirty="0" smtClean="0">
                <a:solidFill>
                  <a:srgbClr val="FF6432"/>
                </a:solidFill>
              </a:rPr>
              <a:t>youth</a:t>
            </a:r>
            <a:endParaRPr kumimoji="1" lang="ja-JP" altLang="en-US" sz="6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6600" dirty="0" smtClean="0">
                <a:solidFill>
                  <a:srgbClr val="FF6432"/>
                </a:solidFill>
              </a:rPr>
              <a:t>M</a:t>
            </a:r>
            <a:r>
              <a:rPr lang="en-US" altLang="ja-JP" sz="6600" dirty="0" smtClean="0"/>
              <a:t>otivations</a:t>
            </a:r>
          </a:p>
          <a:p>
            <a:pPr marL="857250" indent="-857250" algn="l">
              <a:buFont typeface="Arial" panose="020B0604020202020204" pitchFamily="34" charset="0"/>
              <a:buChar char="•"/>
            </a:pPr>
            <a:r>
              <a:rPr lang="en-US" altLang="ja-JP" sz="5400" dirty="0" smtClean="0">
                <a:solidFill>
                  <a:srgbClr val="FF6432"/>
                </a:solidFill>
              </a:rPr>
              <a:t>R</a:t>
            </a:r>
            <a:r>
              <a:rPr lang="en-US" altLang="ja-JP" sz="5400" dirty="0" smtClean="0"/>
              <a:t>uby City MATSUE</a:t>
            </a:r>
            <a:br>
              <a:rPr lang="en-US" altLang="ja-JP" sz="5400" dirty="0" smtClean="0"/>
            </a:br>
            <a:r>
              <a:rPr lang="en-US" altLang="ja-JP" sz="5400" dirty="0" smtClean="0"/>
              <a:t>Project</a:t>
            </a:r>
            <a:endParaRPr lang="en-US" altLang="ja-JP" sz="6600" dirty="0" smtClean="0"/>
          </a:p>
          <a:p>
            <a:pPr marL="857250" indent="-857250" algn="l">
              <a:buFont typeface="Arial" panose="020B0604020202020204" pitchFamily="34" charset="0"/>
              <a:buChar char="•"/>
            </a:pPr>
            <a:r>
              <a:rPr lang="en-US" altLang="ja-JP" sz="5400" dirty="0" smtClean="0">
                <a:solidFill>
                  <a:srgbClr val="FF6432"/>
                </a:solidFill>
              </a:rPr>
              <a:t>T</a:t>
            </a:r>
            <a:r>
              <a:rPr lang="en-US" altLang="ja-JP" sz="5400" dirty="0" smtClean="0"/>
              <a:t>each </a:t>
            </a:r>
            <a:r>
              <a:rPr lang="en-US" altLang="ja-JP" sz="5400" dirty="0" smtClean="0">
                <a:solidFill>
                  <a:srgbClr val="FF6432"/>
                </a:solidFill>
              </a:rPr>
              <a:t>my son Ruby</a:t>
            </a:r>
            <a:endParaRPr lang="ja-JP" altLang="en-US"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Tree>
    <p:extLst>
      <p:ext uri="{BB962C8B-B14F-4D97-AF65-F5344CB8AC3E}">
        <p14:creationId xmlns:p14="http://schemas.microsoft.com/office/powerpoint/2010/main" val="242976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dirty="0" smtClean="0">
                <a:solidFill>
                  <a:srgbClr val="FF6432"/>
                </a:solidFill>
              </a:rPr>
              <a:t>R</a:t>
            </a:r>
            <a:r>
              <a:rPr lang="en-US" altLang="ja-JP" sz="5400" dirty="0" smtClean="0"/>
              <a:t>uby City MATSUE Project</a:t>
            </a:r>
          </a:p>
          <a:p>
            <a:pPr algn="l"/>
            <a:endParaRPr lang="en-US" altLang="ja-JP" sz="2400" dirty="0" smtClean="0"/>
          </a:p>
          <a:p>
            <a:pPr marL="685800" indent="-685800" algn="l">
              <a:buFont typeface="Arial" panose="020B0604020202020204" pitchFamily="34" charset="0"/>
              <a:buChar char="•"/>
            </a:pPr>
            <a:r>
              <a:rPr lang="en-US" altLang="ja-JP" sz="4400" dirty="0" smtClean="0">
                <a:solidFill>
                  <a:srgbClr val="FF6432"/>
                </a:solidFill>
              </a:rPr>
              <a:t>B</a:t>
            </a:r>
            <a:r>
              <a:rPr lang="en-US" altLang="ja-JP" sz="4400" dirty="0" smtClean="0"/>
              <a:t>y Matsue-city</a:t>
            </a:r>
          </a:p>
          <a:p>
            <a:pPr marL="685800" indent="-685800" algn="l">
              <a:buFont typeface="Arial" panose="020B0604020202020204" pitchFamily="34" charset="0"/>
              <a:buChar char="•"/>
            </a:pPr>
            <a:r>
              <a:rPr lang="en-US" altLang="ja-JP" sz="4400" dirty="0" smtClean="0">
                <a:solidFill>
                  <a:srgbClr val="FF6432"/>
                </a:solidFill>
              </a:rPr>
              <a:t>F</a:t>
            </a:r>
            <a:r>
              <a:rPr lang="en-US" altLang="ja-JP" sz="4400" dirty="0" smtClean="0"/>
              <a:t>or Raising IT Business</a:t>
            </a:r>
          </a:p>
          <a:p>
            <a:pPr marL="685800" indent="-685800" algn="l">
              <a:buFont typeface="Arial" panose="020B0604020202020204" pitchFamily="34" charset="0"/>
              <a:buChar char="•"/>
            </a:pPr>
            <a:r>
              <a:rPr lang="en-US" altLang="ja-JP" sz="4400" dirty="0" smtClean="0">
                <a:solidFill>
                  <a:srgbClr val="FF6432"/>
                </a:solidFill>
              </a:rPr>
              <a:t>I</a:t>
            </a:r>
            <a:r>
              <a:rPr lang="en-US" altLang="ja-JP" sz="4400" dirty="0" smtClean="0"/>
              <a:t>ncrease Rubyists</a:t>
            </a:r>
          </a:p>
          <a:p>
            <a:pPr marL="685800" indent="-685800" algn="l">
              <a:buFont typeface="Arial" panose="020B0604020202020204" pitchFamily="34" charset="0"/>
              <a:buChar char="•"/>
            </a:pPr>
            <a:r>
              <a:rPr lang="en-US" altLang="ja-JP" sz="4400" dirty="0" smtClean="0">
                <a:solidFill>
                  <a:srgbClr val="FF6432"/>
                </a:solidFill>
              </a:rPr>
              <a:t>Find Ruby teachers</a:t>
            </a:r>
            <a:endParaRPr lang="en-US" altLang="ja-JP" sz="5400" dirty="0" smtClean="0">
              <a:solidFill>
                <a:srgbClr val="FF6432"/>
              </a:solidFill>
            </a:endParaRPr>
          </a:p>
        </p:txBody>
      </p:sp>
    </p:spTree>
    <p:extLst>
      <p:ext uri="{BB962C8B-B14F-4D97-AF65-F5344CB8AC3E}">
        <p14:creationId xmlns:p14="http://schemas.microsoft.com/office/powerpoint/2010/main" val="171654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dirty="0">
                <a:solidFill>
                  <a:srgbClr val="FF6432"/>
                </a:solidFill>
              </a:rPr>
              <a:t>T</a:t>
            </a:r>
            <a:r>
              <a:rPr lang="en-US" altLang="ja-JP" sz="5400" dirty="0"/>
              <a:t>each </a:t>
            </a:r>
            <a:r>
              <a:rPr lang="en-US" altLang="ja-JP" sz="5400" dirty="0" smtClean="0"/>
              <a:t>my son Ruby</a:t>
            </a:r>
          </a:p>
          <a:p>
            <a:pPr algn="l"/>
            <a:endParaRPr lang="en-US" altLang="ja-JP" sz="2400" dirty="0" smtClean="0"/>
          </a:p>
          <a:p>
            <a:pPr marL="685800" indent="-685800" algn="l">
              <a:buFont typeface="Arial" panose="020B0604020202020204" pitchFamily="34" charset="0"/>
              <a:buChar char="•"/>
            </a:pPr>
            <a:r>
              <a:rPr lang="en-US" altLang="ja-JP" sz="4400" dirty="0" smtClean="0">
                <a:solidFill>
                  <a:srgbClr val="FF6432"/>
                </a:solidFill>
              </a:rPr>
              <a:t>I</a:t>
            </a:r>
            <a:r>
              <a:rPr lang="en-US" altLang="ja-JP" sz="4400" dirty="0" smtClean="0"/>
              <a:t> love Ruby</a:t>
            </a:r>
          </a:p>
          <a:p>
            <a:pPr marL="685800" indent="-685800" algn="l">
              <a:buFont typeface="Arial" panose="020B0604020202020204" pitchFamily="34" charset="0"/>
              <a:buChar char="•"/>
            </a:pPr>
            <a:r>
              <a:rPr lang="en-US" altLang="ja-JP" sz="4400" dirty="0">
                <a:solidFill>
                  <a:srgbClr val="FF6432"/>
                </a:solidFill>
              </a:rPr>
              <a:t>M</a:t>
            </a:r>
            <a:r>
              <a:rPr lang="en-US" altLang="ja-JP" sz="4400" dirty="0" smtClean="0">
                <a:solidFill>
                  <a:srgbClr val="FF6432"/>
                </a:solidFill>
              </a:rPr>
              <a:t>ake something for teaching Ruby to youth</a:t>
            </a:r>
          </a:p>
          <a:p>
            <a:pPr marL="685800" indent="-685800" algn="l">
              <a:buFont typeface="Arial" panose="020B0604020202020204" pitchFamily="34" charset="0"/>
              <a:buChar char="•"/>
            </a:pPr>
            <a:endParaRPr lang="en-US" altLang="ja-JP" sz="4400" dirty="0" smtClean="0"/>
          </a:p>
        </p:txBody>
      </p:sp>
    </p:spTree>
    <p:extLst>
      <p:ext uri="{BB962C8B-B14F-4D97-AF65-F5344CB8AC3E}">
        <p14:creationId xmlns:p14="http://schemas.microsoft.com/office/powerpoint/2010/main" val="3780162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5800" indent="-685800" algn="l">
              <a:buFont typeface="Arial" panose="020B0604020202020204" pitchFamily="34" charset="0"/>
              <a:buChar char="•"/>
            </a:pPr>
            <a:r>
              <a:rPr lang="en-US" altLang="ja-JP" sz="4400" dirty="0" smtClean="0">
                <a:solidFill>
                  <a:srgbClr val="FF6432"/>
                </a:solidFill>
              </a:rPr>
              <a:t>Find </a:t>
            </a:r>
            <a:r>
              <a:rPr lang="en-US" altLang="ja-JP" sz="4400" dirty="0">
                <a:solidFill>
                  <a:srgbClr val="FF6432"/>
                </a:solidFill>
              </a:rPr>
              <a:t>Ruby teachers</a:t>
            </a:r>
            <a:endParaRPr lang="en-US" altLang="ja-JP" sz="5400" dirty="0">
              <a:solidFill>
                <a:srgbClr val="FF6432"/>
              </a:solidFill>
            </a:endParaRPr>
          </a:p>
          <a:p>
            <a:pPr marL="685800" indent="-685800" algn="l">
              <a:buFont typeface="Arial" panose="020B0604020202020204" pitchFamily="34" charset="0"/>
              <a:buChar char="•"/>
            </a:pPr>
            <a:r>
              <a:rPr lang="en-US" altLang="ja-JP" sz="4400" dirty="0" smtClean="0">
                <a:solidFill>
                  <a:srgbClr val="FF6432"/>
                </a:solidFill>
              </a:rPr>
              <a:t>Make something for teaching Ruby to youth</a:t>
            </a:r>
          </a:p>
          <a:p>
            <a:pPr marL="685800" indent="-685800" algn="l">
              <a:buFont typeface="Arial" panose="020B0604020202020204" pitchFamily="34" charset="0"/>
              <a:buChar char="•"/>
            </a:pPr>
            <a:endParaRPr lang="en-US" altLang="ja-JP" sz="4400" dirty="0" smtClean="0"/>
          </a:p>
          <a:p>
            <a:pPr marL="685800" indent="-685800" algn="l">
              <a:buFont typeface="Arial" panose="020B0604020202020204" pitchFamily="34" charset="0"/>
              <a:buChar char="•"/>
            </a:pPr>
            <a:endParaRPr lang="en-US" altLang="ja-JP" sz="4400" dirty="0"/>
          </a:p>
          <a:p>
            <a:r>
              <a:rPr lang="en-US" altLang="ja-JP" sz="4400" dirty="0" smtClean="0">
                <a:solidFill>
                  <a:srgbClr val="FF6432"/>
                </a:solidFill>
              </a:rPr>
              <a:t>T</a:t>
            </a:r>
            <a:r>
              <a:rPr lang="en-US" altLang="ja-JP" sz="4400" dirty="0" smtClean="0"/>
              <a:t>each Ruby to </a:t>
            </a:r>
            <a:r>
              <a:rPr lang="en-US" altLang="ja-JP" sz="4400" dirty="0" smtClean="0">
                <a:solidFill>
                  <a:srgbClr val="FF6432"/>
                </a:solidFill>
              </a:rPr>
              <a:t>youth</a:t>
            </a:r>
          </a:p>
        </p:txBody>
      </p:sp>
      <p:sp>
        <p:nvSpPr>
          <p:cNvPr id="3" name="下矢印 2"/>
          <p:cNvSpPr/>
          <p:nvPr/>
        </p:nvSpPr>
        <p:spPr>
          <a:xfrm>
            <a:off x="3656194" y="3053462"/>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467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dirty="0" smtClean="0">
                <a:solidFill>
                  <a:srgbClr val="FF6432"/>
                </a:solidFill>
              </a:rPr>
              <a:t>N</a:t>
            </a:r>
            <a:r>
              <a:rPr lang="en-US" altLang="ja-JP" sz="9600" dirty="0" smtClean="0"/>
              <a:t>ow</a:t>
            </a:r>
          </a:p>
          <a:p>
            <a:pPr algn="l"/>
            <a:endParaRPr lang="en-US" altLang="ja-JP" sz="4000" dirty="0"/>
          </a:p>
          <a:p>
            <a:r>
              <a:rPr lang="en-US" altLang="ja-JP" sz="13800" dirty="0" smtClean="0">
                <a:solidFill>
                  <a:srgbClr val="FF6432"/>
                </a:solidFill>
              </a:rPr>
              <a:t>1%</a:t>
            </a:r>
            <a:r>
              <a:rPr lang="en-US" altLang="ja-JP" sz="5400" dirty="0" smtClean="0"/>
              <a:t> / year</a:t>
            </a:r>
          </a:p>
          <a:p>
            <a:pPr indent="2955925" algn="l"/>
            <a:r>
              <a:rPr lang="en-US" altLang="ja-JP" sz="4400" dirty="0"/>
              <a:t>i</a:t>
            </a:r>
            <a:r>
              <a:rPr lang="en-US" altLang="ja-JP" sz="4400" dirty="0" smtClean="0"/>
              <a:t>n Matsue-city</a:t>
            </a:r>
            <a:endParaRPr lang="en-US" altLang="ja-JP" sz="9600" dirty="0" smtClean="0"/>
          </a:p>
        </p:txBody>
      </p:sp>
    </p:spTree>
    <p:extLst>
      <p:ext uri="{BB962C8B-B14F-4D97-AF65-F5344CB8AC3E}">
        <p14:creationId xmlns:p14="http://schemas.microsoft.com/office/powerpoint/2010/main" val="2103171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115614" y="2034000"/>
            <a:ext cx="6798629" cy="2862322"/>
          </a:xfrm>
          <a:prstGeom prst="rect">
            <a:avLst/>
          </a:prstGeom>
          <a:noFill/>
        </p:spPr>
        <p:txBody>
          <a:bodyPr wrap="square" rtlCol="0">
            <a:spAutoFit/>
          </a:bodyPr>
          <a:lstStyle/>
          <a:p>
            <a:pPr marL="857250" indent="-857250">
              <a:buFont typeface="Arial" panose="020B0604020202020204" pitchFamily="34" charset="0"/>
              <a:buChar char="•"/>
            </a:pPr>
            <a:r>
              <a:rPr lang="en-US" altLang="ja-JP" sz="6000" dirty="0" smtClean="0">
                <a:solidFill>
                  <a:srgbClr val="FF6432"/>
                </a:solidFill>
              </a:rPr>
              <a:t>T</a:t>
            </a:r>
            <a:r>
              <a:rPr lang="en-US" altLang="ja-JP" sz="6000" dirty="0" smtClean="0"/>
              <a:t>yping</a:t>
            </a:r>
          </a:p>
          <a:p>
            <a:pPr marL="857250" indent="-857250">
              <a:buFont typeface="Arial" panose="020B0604020202020204" pitchFamily="34" charset="0"/>
              <a:buChar char="•"/>
            </a:pPr>
            <a:r>
              <a:rPr lang="en-US" altLang="ja-JP" sz="6000" dirty="0" smtClean="0">
                <a:solidFill>
                  <a:srgbClr val="FF6432"/>
                </a:solidFill>
              </a:rPr>
              <a:t>E</a:t>
            </a:r>
            <a:r>
              <a:rPr lang="en-US" altLang="ja-JP" sz="6000" dirty="0" smtClean="0"/>
              <a:t>nglish</a:t>
            </a:r>
          </a:p>
          <a:p>
            <a:pPr marL="857250" indent="-857250">
              <a:buFont typeface="Arial" panose="020B0604020202020204" pitchFamily="34" charset="0"/>
              <a:buChar char="•"/>
            </a:pPr>
            <a:r>
              <a:rPr lang="en-US" altLang="ja-JP" sz="6000" dirty="0" smtClean="0">
                <a:solidFill>
                  <a:srgbClr val="FF6432"/>
                </a:solidFill>
              </a:rPr>
              <a:t>R</a:t>
            </a:r>
            <a:r>
              <a:rPr lang="en-US" altLang="ja-JP" sz="6000" dirty="0" smtClean="0"/>
              <a:t>uby </a:t>
            </a:r>
            <a:r>
              <a:rPr lang="en-US" altLang="ja-JP" sz="6000" dirty="0" smtClean="0"/>
              <a:t>syntax</a:t>
            </a:r>
            <a:endParaRPr lang="en-US" altLang="ja-JP" sz="6000" dirty="0" smtClean="0"/>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P</a:t>
            </a:r>
            <a:r>
              <a:rPr lang="en-US" altLang="ja-JP" sz="6600" dirty="0" smtClean="0"/>
              <a:t>roblems</a:t>
            </a:r>
            <a:endParaRPr lang="en-US" altLang="ja-JP" sz="6000"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139869"/>
          </a:xfrm>
          <a:prstGeom prst="rect">
            <a:avLst/>
          </a:prstGeom>
          <a:noFill/>
        </p:spPr>
        <p:txBody>
          <a:bodyPr wrap="square" rtlCol="0">
            <a:spAutoFit/>
          </a:bodyPr>
          <a:lstStyle/>
          <a:p>
            <a:r>
              <a:rPr kumimoji="1" lang="en-US" altLang="ja-JP" sz="8800" dirty="0" smtClean="0">
                <a:solidFill>
                  <a:srgbClr val="FF6633"/>
                </a:solidFill>
              </a:rPr>
              <a:t>R</a:t>
            </a:r>
            <a:r>
              <a:rPr lang="en-US" altLang="ja-JP" sz="8000" dirty="0" smtClean="0"/>
              <a:t>ecently,</a:t>
            </a:r>
          </a:p>
          <a:p>
            <a:r>
              <a:rPr lang="en-US" altLang="ja-JP" sz="8000" dirty="0" smtClean="0">
                <a:solidFill>
                  <a:srgbClr val="FF6432"/>
                </a:solidFill>
              </a:rPr>
              <a:t>R</a:t>
            </a:r>
            <a:r>
              <a:rPr lang="en-US" altLang="ja-JP" sz="8000" dirty="0" smtClean="0"/>
              <a:t>aised Programming </a:t>
            </a:r>
            <a:r>
              <a:rPr lang="en-US" altLang="ja-JP" sz="8000" dirty="0" smtClean="0">
                <a:solidFill>
                  <a:srgbClr val="FF6432"/>
                </a:solidFill>
              </a:rPr>
              <a:t>Education</a:t>
            </a:r>
            <a:endParaRPr lang="en-US" altLang="ja-JP" sz="7200" dirty="0" smtClean="0">
              <a:solidFill>
                <a:srgbClr val="FF6432"/>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13" name="グループ化 12"/>
          <p:cNvGrpSpPr/>
          <p:nvPr/>
        </p:nvGrpSpPr>
        <p:grpSpPr>
          <a:xfrm>
            <a:off x="747713" y="775303"/>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57000" y="504000"/>
            <a:ext cx="7515450" cy="5847755"/>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pPr marL="457200" indent="-457200">
              <a:buFont typeface="Arial" panose="020B0604020202020204" pitchFamily="34" charset="0"/>
              <a:buChar char="•"/>
            </a:pPr>
            <a:r>
              <a:rPr lang="en-US" altLang="ja-JP" sz="2800" b="1" dirty="0" err="1" smtClean="0">
                <a:solidFill>
                  <a:srgbClr val="FF6432"/>
                </a:solidFill>
              </a:rPr>
              <a:t>C</a:t>
            </a:r>
            <a:r>
              <a:rPr lang="en-US" altLang="ja-JP" sz="2800" b="1" dirty="0" err="1" smtClean="0"/>
              <a:t>Ruby</a:t>
            </a:r>
            <a:r>
              <a:rPr lang="en-US" altLang="ja-JP" sz="2800" b="1" dirty="0" smtClean="0"/>
              <a:t> </a:t>
            </a:r>
            <a:r>
              <a:rPr lang="en-US" altLang="ja-JP" sz="2800" b="1" dirty="0" err="1"/>
              <a:t>commiter</a:t>
            </a:r>
            <a:r>
              <a:rPr lang="en-US" altLang="ja-JP" sz="2800" b="1" dirty="0"/>
              <a:t> (</a:t>
            </a:r>
            <a:r>
              <a:rPr lang="en-US" altLang="ja-JP" sz="2800" b="1" dirty="0" err="1"/>
              <a:t>Readline</a:t>
            </a:r>
            <a:r>
              <a:rPr lang="en-US" altLang="ja-JP" sz="2800" b="1" dirty="0"/>
              <a:t> module)</a:t>
            </a:r>
            <a:endParaRPr lang="en-US" altLang="ja-JP" sz="2400" b="1" dirty="0"/>
          </a:p>
          <a:p>
            <a:pPr marL="457200" indent="-457200" defTabSz="687388">
              <a:buFont typeface="Arial" panose="020B0604020202020204" pitchFamily="34" charset="0"/>
              <a:buChar char="•"/>
            </a:pPr>
            <a:r>
              <a:rPr lang="en-US" altLang="ja-JP" sz="2800" b="1" dirty="0" smtClean="0">
                <a:solidFill>
                  <a:srgbClr val="FF6432"/>
                </a:solidFill>
              </a:rPr>
              <a:t>A</a:t>
            </a:r>
            <a:r>
              <a:rPr lang="en-US" altLang="ja-JP" sz="2800" b="1" dirty="0" smtClean="0"/>
              <a:t> </a:t>
            </a:r>
            <a:r>
              <a:rPr lang="en-US" altLang="ja-JP" sz="2800" b="1" dirty="0"/>
              <a:t>leader of </a:t>
            </a:r>
            <a:r>
              <a:rPr lang="en-US" altLang="ja-JP" sz="2800" b="1" dirty="0" smtClean="0"/>
              <a:t>the</a:t>
            </a:r>
            <a:br>
              <a:rPr lang="en-US" altLang="ja-JP" sz="2800" b="1" dirty="0" smtClean="0"/>
            </a:br>
            <a:r>
              <a:rPr lang="en-US" altLang="ja-JP" sz="2800" b="1" dirty="0" smtClean="0"/>
              <a:t>Ruby Programming </a:t>
            </a:r>
            <a:r>
              <a:rPr lang="en-US" altLang="ja-JP" sz="2800" b="1" dirty="0" err="1" smtClean="0">
                <a:solidFill>
                  <a:srgbClr val="FF6432"/>
                </a:solidFill>
              </a:rPr>
              <a:t>Shounendan</a:t>
            </a:r>
            <a:r>
              <a:rPr lang="en-US" altLang="ja-JP" sz="2800" b="1" dirty="0" smtClean="0"/>
              <a:t/>
            </a:r>
            <a:br>
              <a:rPr lang="en-US" altLang="ja-JP" sz="2800" b="1" dirty="0" smtClean="0"/>
            </a:br>
            <a:r>
              <a:rPr lang="en-US" altLang="ja-JP" sz="1600" b="1" dirty="0" smtClean="0"/>
              <a:t/>
            </a:r>
            <a:br>
              <a:rPr lang="en-US" altLang="ja-JP" sz="1600" b="1" dirty="0" smtClean="0"/>
            </a:br>
            <a:r>
              <a:rPr lang="en-US" altLang="ja-JP" sz="1600" b="1" dirty="0" smtClean="0"/>
              <a:t>	</a:t>
            </a:r>
            <a:r>
              <a:rPr lang="en-US" altLang="ja-JP" sz="2400" b="1" dirty="0" err="1" smtClean="0"/>
              <a:t>Shounen</a:t>
            </a:r>
            <a:r>
              <a:rPr lang="en-US" altLang="ja-JP" sz="2400" b="1" dirty="0"/>
              <a:t>	</a:t>
            </a:r>
            <a:r>
              <a:rPr lang="en-US" altLang="ja-JP" sz="2400" b="1" dirty="0" smtClean="0"/>
              <a:t>= Boys &amp; Girls</a:t>
            </a:r>
            <a:br>
              <a:rPr lang="en-US" altLang="ja-JP" sz="2400" b="1" dirty="0" smtClean="0"/>
            </a:br>
            <a:r>
              <a:rPr lang="en-US" altLang="ja-JP" sz="2400" b="1" dirty="0" smtClean="0"/>
              <a:t>	Dan		= Organization</a:t>
            </a:r>
            <a:r>
              <a:rPr lang="en-US" altLang="ja-JP" sz="2800" b="1" dirty="0" smtClean="0"/>
              <a:t/>
            </a:r>
            <a:br>
              <a:rPr lang="en-US" altLang="ja-JP" sz="2800" b="1" dirty="0" smtClean="0"/>
            </a:br>
            <a:endParaRPr lang="en-US" altLang="ja-JP" sz="1400" b="1" dirty="0"/>
          </a:p>
          <a:p>
            <a:pPr marL="342900" indent="-342900">
              <a:buFont typeface="Arial" panose="020B0604020202020204" pitchFamily="34" charset="0"/>
              <a:buChar char="•"/>
            </a:pPr>
            <a:r>
              <a:rPr lang="en-US" altLang="ja-JP" sz="2800" b="1" dirty="0" smtClean="0">
                <a:solidFill>
                  <a:srgbClr val="FF6432"/>
                </a:solidFill>
              </a:rPr>
              <a:t>E</a:t>
            </a:r>
            <a:r>
              <a:rPr lang="en-US" altLang="ja-JP" sz="2800" b="1" dirty="0" smtClean="0"/>
              <a:t>ngineer of </a:t>
            </a:r>
            <a:r>
              <a:rPr lang="en-US" altLang="ja-JP" sz="2800" b="1" dirty="0" err="1" smtClean="0"/>
              <a:t>NaCl</a:t>
            </a:r>
            <a:endParaRPr lang="en-US" altLang="ja-JP" sz="2800" b="1" dirty="0" smtClean="0"/>
          </a:p>
          <a:p>
            <a:pPr marL="342900" indent="-342900">
              <a:buFont typeface="Arial" panose="020B0604020202020204" pitchFamily="34" charset="0"/>
              <a:buChar char="•"/>
            </a:pPr>
            <a:r>
              <a:rPr lang="en-US" altLang="ja-JP" sz="2800" b="1" dirty="0" smtClean="0">
                <a:solidFill>
                  <a:srgbClr val="FF6432"/>
                </a:solidFill>
              </a:rPr>
              <a:t>C</a:t>
            </a:r>
            <a:r>
              <a:rPr lang="en-US" altLang="ja-JP" sz="2800" b="1" dirty="0" smtClean="0"/>
              <a:t>ontact</a:t>
            </a:r>
            <a:br>
              <a:rPr lang="en-US" altLang="ja-JP" sz="2800" b="1" dirty="0" smtClean="0"/>
            </a:br>
            <a:r>
              <a:rPr lang="en-US" altLang="ja-JP" sz="2400" b="1" dirty="0" smtClean="0"/>
              <a:t>kouji@smalruby.jp</a:t>
            </a:r>
            <a:br>
              <a:rPr lang="en-US" altLang="ja-JP" sz="2400" b="1" dirty="0" smtClean="0"/>
            </a:br>
            <a:r>
              <a:rPr lang="en-US" altLang="ja-JP" sz="2400" b="1" dirty="0" smtClean="0"/>
              <a:t>@</a:t>
            </a:r>
            <a:r>
              <a:rPr lang="en-US" altLang="ja-JP" sz="2400" b="1" dirty="0" err="1" smtClean="0"/>
              <a:t>takaokouji</a:t>
            </a:r>
            <a:r>
              <a:rPr lang="en-US" altLang="ja-JP" sz="2400" b="1" dirty="0" smtClean="0"/>
              <a:t/>
            </a:r>
            <a:br>
              <a:rPr lang="en-US" altLang="ja-JP" sz="2400" b="1" dirty="0" smtClean="0"/>
            </a:br>
            <a:r>
              <a:rPr lang="en-US" altLang="ja-JP" sz="2400" b="1" dirty="0" smtClean="0"/>
              <a:t>Facebook</a:t>
            </a:r>
          </a:p>
          <a:p>
            <a:endParaRPr lang="en-US" altLang="ja-JP" sz="2400" b="1" dirty="0" smtClean="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747712" y="684213"/>
            <a:ext cx="7424738" cy="1537520"/>
            <a:chOff x="747712" y="3924000"/>
            <a:chExt cx="7424738" cy="1537520"/>
          </a:xfrm>
        </p:grpSpPr>
        <p:sp>
          <p:nvSpPr>
            <p:cNvPr id="11" name="テキスト ボックス 10"/>
            <p:cNvSpPr txBox="1"/>
            <p:nvPr/>
          </p:nvSpPr>
          <p:spPr>
            <a:xfrm>
              <a:off x="747712" y="3924000"/>
              <a:ext cx="7424738" cy="1384995"/>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Tree>
    <p:extLst>
      <p:ext uri="{BB962C8B-B14F-4D97-AF65-F5344CB8AC3E}">
        <p14:creationId xmlns:p14="http://schemas.microsoft.com/office/powerpoint/2010/main" val="3592813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000" y="2439000"/>
            <a:ext cx="1314070" cy="836226"/>
          </a:xfrm>
          <a:prstGeom prst="rect">
            <a:avLst/>
          </a:prstGeom>
          <a:ln>
            <a:noFill/>
          </a:ln>
        </p:spPr>
      </p:pic>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9795" y="2399558"/>
            <a:ext cx="1373411" cy="839307"/>
          </a:xfrm>
          <a:prstGeom prst="rect">
            <a:avLst/>
          </a:prstGeom>
        </p:spPr>
      </p:pic>
      <p:pic>
        <p:nvPicPr>
          <p:cNvPr id="16" name="図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595" y="2412446"/>
            <a:ext cx="1248405" cy="832270"/>
          </a:xfrm>
          <a:prstGeom prst="rect">
            <a:avLst/>
          </a:prstGeom>
        </p:spPr>
      </p:pic>
      <p:sp>
        <p:nvSpPr>
          <p:cNvPr id="17" name="テキスト ボックス 16"/>
          <p:cNvSpPr txBox="1"/>
          <p:nvPr/>
        </p:nvSpPr>
        <p:spPr>
          <a:xfrm>
            <a:off x="5625289" y="2616812"/>
            <a:ext cx="1530000" cy="646331"/>
          </a:xfrm>
          <a:prstGeom prst="rect">
            <a:avLst/>
          </a:prstGeom>
          <a:noFill/>
        </p:spPr>
        <p:txBody>
          <a:bodyPr wrap="square" rtlCol="0">
            <a:spAutoFit/>
          </a:bodyPr>
          <a:lstStyle/>
          <a:p>
            <a:r>
              <a:rPr lang="en-US" altLang="ja-JP" sz="3600" dirty="0" smtClean="0"/>
              <a:t>etc…</a:t>
            </a:r>
          </a:p>
        </p:txBody>
      </p:sp>
    </p:spTree>
    <p:extLst>
      <p:ext uri="{BB962C8B-B14F-4D97-AF65-F5344CB8AC3E}">
        <p14:creationId xmlns:p14="http://schemas.microsoft.com/office/powerpoint/2010/main" val="3366209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p:txBody>
      </p:sp>
      <p:sp>
        <p:nvSpPr>
          <p:cNvPr id="3" name="円/楕円 2"/>
          <p:cNvSpPr/>
          <p:nvPr/>
        </p:nvSpPr>
        <p:spPr>
          <a:xfrm>
            <a:off x="2952581" y="1947032"/>
            <a:ext cx="3015000" cy="3015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428841"/>
            <a:ext cx="7424738" cy="1569660"/>
          </a:xfrm>
          <a:prstGeom prst="rect">
            <a:avLst/>
          </a:prstGeom>
          <a:noFill/>
        </p:spPr>
        <p:txBody>
          <a:bodyPr wrap="square" rtlCol="0">
            <a:spAutoFit/>
          </a:bodyPr>
          <a:lstStyle/>
          <a:p>
            <a:pPr algn="ctr"/>
            <a:r>
              <a:rPr lang="en-US" altLang="ja-JP" sz="4800" dirty="0" smtClean="0">
                <a:solidFill>
                  <a:srgbClr val="FF6633"/>
                </a:solidFill>
              </a:rPr>
              <a:t>C</a:t>
            </a:r>
            <a:r>
              <a:rPr lang="en-US" altLang="ja-JP" sz="4800" dirty="0" smtClean="0"/>
              <a:t>ompulsory education</a:t>
            </a:r>
          </a:p>
          <a:p>
            <a:pPr algn="ctr"/>
            <a:r>
              <a:rPr lang="en-US" altLang="ja-JP" sz="2800" b="1" dirty="0" err="1" smtClean="0">
                <a:solidFill>
                  <a:schemeClr val="tx1">
                    <a:lumMod val="50000"/>
                    <a:lumOff val="50000"/>
                  </a:schemeClr>
                </a:solidFill>
              </a:rPr>
              <a:t>Jounior</a:t>
            </a:r>
            <a:r>
              <a:rPr lang="en-US" altLang="ja-JP" sz="2800" b="1" dirty="0" smtClean="0">
                <a:solidFill>
                  <a:schemeClr val="tx1">
                    <a:lumMod val="50000"/>
                    <a:lumOff val="50000"/>
                  </a:schemeClr>
                </a:solidFill>
              </a:rPr>
              <a:t> high school</a:t>
            </a:r>
            <a:r>
              <a:rPr lang="ja-JP" altLang="en-US" sz="2800" b="1" dirty="0" smtClean="0">
                <a:solidFill>
                  <a:schemeClr val="tx1">
                    <a:lumMod val="50000"/>
                    <a:lumOff val="50000"/>
                  </a:schemeClr>
                </a:solidFill>
              </a:rPr>
              <a:t> </a:t>
            </a:r>
            <a:r>
              <a:rPr lang="en-US" altLang="ja-JP" sz="2800" b="1" dirty="0" smtClean="0">
                <a:solidFill>
                  <a:schemeClr val="tx1">
                    <a:lumMod val="50000"/>
                    <a:lumOff val="50000"/>
                  </a:schemeClr>
                </a:solidFill>
              </a:rPr>
              <a:t>/ Since 2012</a:t>
            </a:r>
            <a:endParaRPr lang="en-US" altLang="ja-JP" sz="2000" b="1" dirty="0" smtClean="0">
              <a:solidFill>
                <a:schemeClr val="tx1">
                  <a:lumMod val="50000"/>
                  <a:lumOff val="50000"/>
                </a:schemeClr>
              </a:solidFill>
            </a:endParaRPr>
          </a:p>
          <a:p>
            <a:pPr algn="ctr"/>
            <a:endParaRPr lang="en-US" altLang="ja-JP" sz="2000" b="1" dirty="0" smtClean="0">
              <a:solidFill>
                <a:schemeClr val="tx1">
                  <a:lumMod val="50000"/>
                  <a:lumOff val="50000"/>
                </a:schemeClr>
              </a:solidFill>
            </a:endParaRP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19980" t="10630" r="16536" b="21785"/>
          <a:stretch/>
        </p:blipFill>
        <p:spPr>
          <a:xfrm>
            <a:off x="2718297" y="2259000"/>
            <a:ext cx="3483567" cy="2781453"/>
          </a:xfrm>
          <a:prstGeom prst="roundRect">
            <a:avLst>
              <a:gd name="adj" fmla="val 6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下矢印 6"/>
          <p:cNvSpPr/>
          <p:nvPr/>
        </p:nvSpPr>
        <p:spPr>
          <a:xfrm>
            <a:off x="4932000" y="2571313"/>
            <a:ext cx="720000" cy="72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8" name="下矢印 7"/>
          <p:cNvSpPr/>
          <p:nvPr/>
        </p:nvSpPr>
        <p:spPr>
          <a:xfrm rot="5400000">
            <a:off x="5292000" y="4009859"/>
            <a:ext cx="720000" cy="72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212001" y="1701535"/>
            <a:ext cx="2294999" cy="830997"/>
          </a:xfrm>
          <a:prstGeom prst="rect">
            <a:avLst/>
          </a:prstGeom>
          <a:noFill/>
        </p:spPr>
        <p:txBody>
          <a:bodyPr wrap="square" rtlCol="0">
            <a:spAutoFit/>
          </a:bodyPr>
          <a:lstStyle/>
          <a:p>
            <a:r>
              <a:rPr lang="en-US" altLang="ja-JP" sz="4800" dirty="0" smtClean="0">
                <a:solidFill>
                  <a:srgbClr val="FF6432"/>
                </a:solidFill>
              </a:rPr>
              <a:t>Sensor</a:t>
            </a:r>
            <a:endParaRPr lang="en-US" altLang="ja-JP" sz="4800" dirty="0" smtClean="0"/>
          </a:p>
        </p:txBody>
      </p:sp>
      <p:sp>
        <p:nvSpPr>
          <p:cNvPr id="10" name="テキスト ボックス 9"/>
          <p:cNvSpPr txBox="1"/>
          <p:nvPr/>
        </p:nvSpPr>
        <p:spPr>
          <a:xfrm>
            <a:off x="6290704" y="3954360"/>
            <a:ext cx="2294999" cy="830997"/>
          </a:xfrm>
          <a:prstGeom prst="rect">
            <a:avLst/>
          </a:prstGeom>
          <a:noFill/>
        </p:spPr>
        <p:txBody>
          <a:bodyPr wrap="square" rtlCol="0">
            <a:spAutoFit/>
          </a:bodyPr>
          <a:lstStyle/>
          <a:p>
            <a:r>
              <a:rPr lang="en-US" altLang="ja-JP" sz="4800" dirty="0" smtClean="0">
                <a:solidFill>
                  <a:srgbClr val="FF6432"/>
                </a:solidFill>
              </a:rPr>
              <a:t>Motor</a:t>
            </a:r>
            <a:endParaRPr lang="en-US" altLang="ja-JP" sz="4800" dirty="0" smtClean="0"/>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Tree>
    <p:extLst>
      <p:ext uri="{BB962C8B-B14F-4D97-AF65-F5344CB8AC3E}">
        <p14:creationId xmlns:p14="http://schemas.microsoft.com/office/powerpoint/2010/main" val="2861390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689449"/>
            <a:ext cx="7424738" cy="1877437"/>
          </a:xfrm>
          <a:prstGeom prst="rect">
            <a:avLst/>
          </a:prstGeom>
          <a:noFill/>
        </p:spPr>
        <p:txBody>
          <a:bodyPr wrap="square" rtlCol="0">
            <a:spAutoFit/>
          </a:bodyPr>
          <a:lstStyle/>
          <a:p>
            <a:pPr algn="ct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Student</a:t>
            </a:r>
          </a:p>
          <a:p>
            <a:pPr algn="ctr"/>
            <a:r>
              <a:rPr lang="ja-JP" altLang="en-US" sz="3600" b="1" dirty="0" smtClean="0">
                <a:solidFill>
                  <a:schemeClr val="tx1">
                    <a:lumMod val="50000"/>
                    <a:lumOff val="50000"/>
                  </a:schemeClr>
                </a:solidFill>
              </a:rPr>
              <a:t>～</a:t>
            </a:r>
            <a:r>
              <a:rPr lang="en-US" altLang="ja-JP" sz="3600" b="1" dirty="0" smtClean="0">
                <a:solidFill>
                  <a:schemeClr val="tx1">
                    <a:lumMod val="50000"/>
                    <a:lumOff val="50000"/>
                  </a:schemeClr>
                </a:solidFill>
              </a:rPr>
              <a:t>2020</a:t>
            </a:r>
            <a:endParaRPr lang="en-US" altLang="ja-JP" sz="2800" b="1" dirty="0" smtClean="0">
              <a:solidFill>
                <a:schemeClr val="tx1">
                  <a:lumMod val="50000"/>
                  <a:lumOff val="50000"/>
                </a:schemeClr>
              </a:solidFill>
            </a:endParaRPr>
          </a:p>
          <a:p>
            <a:pPr algn="ctr"/>
            <a:endParaRPr lang="en-US" altLang="ja-JP" sz="2000" b="1" dirty="0" smtClean="0">
              <a:solidFill>
                <a:schemeClr val="tx1">
                  <a:lumMod val="50000"/>
                  <a:lumOff val="50000"/>
                </a:schemeClr>
              </a:solidFill>
            </a:endParaRPr>
          </a:p>
        </p:txBody>
      </p:sp>
      <p:sp>
        <p:nvSpPr>
          <p:cNvPr id="6" name="テキスト ボックス 5"/>
          <p:cNvSpPr txBox="1"/>
          <p:nvPr/>
        </p:nvSpPr>
        <p:spPr>
          <a:xfrm>
            <a:off x="1241018" y="2889000"/>
            <a:ext cx="6931432" cy="1323439"/>
          </a:xfrm>
          <a:prstGeom prst="rect">
            <a:avLst/>
          </a:prstGeom>
          <a:noFill/>
        </p:spPr>
        <p:txBody>
          <a:bodyPr wrap="square" rtlCol="0">
            <a:spAutoFit/>
          </a:bodyPr>
          <a:lstStyle/>
          <a:p>
            <a:r>
              <a:rPr lang="en-US" altLang="ja-JP" sz="4000" dirty="0" smtClean="0"/>
              <a:t>Distributed tablets to</a:t>
            </a:r>
          </a:p>
          <a:p>
            <a:r>
              <a:rPr lang="en-US" altLang="ja-JP" sz="4000" dirty="0"/>
              <a:t> </a:t>
            </a:r>
            <a:r>
              <a:rPr lang="en-US" altLang="ja-JP" sz="4000" dirty="0" smtClean="0"/>
              <a:t> </a:t>
            </a:r>
            <a:r>
              <a:rPr lang="en-US" altLang="ja-JP" sz="4000" dirty="0" smtClean="0"/>
              <a:t>all 6-12 ages </a:t>
            </a:r>
            <a:r>
              <a:rPr lang="en-US" altLang="ja-JP" sz="4000" dirty="0" smtClean="0"/>
              <a:t>in </a:t>
            </a:r>
            <a:r>
              <a:rPr lang="en-US" altLang="ja-JP" sz="4000" b="1" dirty="0" smtClean="0"/>
              <a:t>Saga-city</a:t>
            </a:r>
            <a:endParaRPr lang="en-US" altLang="ja-JP" sz="1200" b="1"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Tree>
    <p:extLst>
      <p:ext uri="{BB962C8B-B14F-4D97-AF65-F5344CB8AC3E}">
        <p14:creationId xmlns:p14="http://schemas.microsoft.com/office/powerpoint/2010/main" val="758322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9601" y="1676535"/>
            <a:ext cx="3262485" cy="2265706"/>
          </a:xfrm>
          <a:prstGeom prst="round2DiagRect">
            <a:avLst>
              <a:gd name="adj1" fmla="val 6688"/>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747713" y="454442"/>
            <a:ext cx="2294288" cy="1200329"/>
          </a:xfrm>
          <a:prstGeom prst="rect">
            <a:avLst/>
          </a:prstGeom>
          <a:noFill/>
        </p:spPr>
        <p:txBody>
          <a:bodyPr wrap="square" rtlCol="0">
            <a:spAutoFit/>
          </a:bodyPr>
          <a:lstStyle/>
          <a:p>
            <a:r>
              <a:rPr lang="en-US" altLang="ja-JP" sz="7200" dirty="0" smtClean="0">
                <a:solidFill>
                  <a:srgbClr val="FF6633"/>
                </a:solidFill>
                <a:effectLst>
                  <a:outerShdw blurRad="50800" dist="38100" dir="2700000" algn="tl" rotWithShape="0">
                    <a:prstClr val="black">
                      <a:alpha val="40000"/>
                    </a:prstClr>
                  </a:outerShdw>
                </a:effectLst>
              </a:rPr>
              <a:t>P</a:t>
            </a:r>
            <a:r>
              <a:rPr lang="en-US" altLang="ja-JP" sz="7200" dirty="0" smtClean="0">
                <a:effectLst>
                  <a:outerShdw blurRad="50800" dist="38100" dir="2700000" algn="tl" rotWithShape="0">
                    <a:prstClr val="black">
                      <a:alpha val="40000"/>
                    </a:prstClr>
                  </a:outerShdw>
                </a:effectLst>
              </a:rPr>
              <a:t>EG</a:t>
            </a:r>
            <a:endParaRPr lang="en-US" altLang="ja-JP" sz="48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2" name="正方形/長方形 1"/>
          <p:cNvSpPr/>
          <p:nvPr/>
        </p:nvSpPr>
        <p:spPr>
          <a:xfrm>
            <a:off x="5693809" y="4110830"/>
            <a:ext cx="2214068" cy="369332"/>
          </a:xfrm>
          <a:prstGeom prst="rect">
            <a:avLst/>
          </a:prstGeom>
        </p:spPr>
        <p:txBody>
          <a:bodyPr wrap="none">
            <a:spAutoFit/>
          </a:bodyPr>
          <a:lstStyle/>
          <a:p>
            <a:r>
              <a:rPr lang="ja-JP" altLang="en-US" dirty="0"/>
              <a:t>http://pegpeg.jp/</a:t>
            </a:r>
          </a:p>
        </p:txBody>
      </p:sp>
      <p:sp>
        <p:nvSpPr>
          <p:cNvPr id="20" name="テキスト ボックス 19"/>
          <p:cNvSpPr txBox="1"/>
          <p:nvPr/>
        </p:nvSpPr>
        <p:spPr>
          <a:xfrm>
            <a:off x="747713" y="1676535"/>
            <a:ext cx="4274287" cy="4031873"/>
          </a:xfrm>
          <a:prstGeom prst="rect">
            <a:avLst/>
          </a:prstGeom>
          <a:noFill/>
        </p:spPr>
        <p:txBody>
          <a:bodyPr wrap="square" rtlCol="0">
            <a:spAutoFit/>
          </a:bodyPr>
          <a:lstStyle/>
          <a:p>
            <a:pPr marL="571500" indent="-571500">
              <a:buFont typeface="Arial" panose="020B0604020202020204" pitchFamily="34" charset="0"/>
              <a:buChar char="•"/>
            </a:pPr>
            <a:r>
              <a:rPr lang="en-US" altLang="ja-JP" sz="3200" dirty="0" smtClean="0">
                <a:solidFill>
                  <a:srgbClr val="FF6432"/>
                </a:solidFill>
              </a:rPr>
              <a:t>J</a:t>
            </a:r>
            <a:r>
              <a:rPr lang="en-US" altLang="ja-JP" sz="3200" dirty="0" smtClean="0"/>
              <a:t>oint </a:t>
            </a:r>
            <a:r>
              <a:rPr lang="en-US" altLang="ja-JP" sz="3200" dirty="0"/>
              <a:t>project of CANVAS and </a:t>
            </a:r>
            <a:r>
              <a:rPr lang="en-US" altLang="ja-JP" sz="3200" dirty="0" smtClean="0"/>
              <a:t>Google</a:t>
            </a:r>
            <a:endParaRPr lang="en-US" altLang="ja-JP" sz="3200" dirty="0" smtClean="0"/>
          </a:p>
          <a:p>
            <a:pPr marL="571500" indent="-571500">
              <a:buFont typeface="Arial" panose="020B0604020202020204" pitchFamily="34" charset="0"/>
              <a:buChar char="•"/>
            </a:pPr>
            <a:r>
              <a:rPr lang="en-US" altLang="ja-JP" sz="3200" dirty="0" smtClean="0">
                <a:solidFill>
                  <a:srgbClr val="FF6432"/>
                </a:solidFill>
              </a:rPr>
              <a:t>C</a:t>
            </a:r>
            <a:r>
              <a:rPr lang="en-US" altLang="ja-JP" sz="3200" dirty="0" smtClean="0"/>
              <a:t>ANVAS </a:t>
            </a:r>
            <a:r>
              <a:rPr lang="en-US" altLang="ja-JP" sz="3200" dirty="0"/>
              <a:t>hold many workshops for children</a:t>
            </a:r>
            <a:endParaRPr lang="ja-JP" altLang="en-US" sz="3200" dirty="0"/>
          </a:p>
          <a:p>
            <a:pPr marL="571500" indent="-571500">
              <a:buFont typeface="Arial" panose="020B0604020202020204" pitchFamily="34" charset="0"/>
              <a:buChar char="•"/>
            </a:pPr>
            <a:r>
              <a:rPr lang="en-US" altLang="ja-JP" sz="3200" dirty="0" smtClean="0">
                <a:solidFill>
                  <a:srgbClr val="FF6432"/>
                </a:solidFill>
              </a:rPr>
              <a:t>D</a:t>
            </a:r>
            <a:r>
              <a:rPr lang="en-US" altLang="ja-JP" sz="3200" dirty="0" smtClean="0"/>
              <a:t>istributed </a:t>
            </a:r>
            <a:r>
              <a:rPr lang="en-US" altLang="ja-JP" sz="3200" dirty="0"/>
              <a:t>5,000 Raspberry </a:t>
            </a:r>
            <a:r>
              <a:rPr lang="en-US" altLang="ja-JP" sz="3200" dirty="0" smtClean="0"/>
              <a:t>Pi</a:t>
            </a:r>
            <a:endParaRPr lang="ja-JP" altLang="en-US" sz="3200" dirty="0"/>
          </a:p>
        </p:txBody>
      </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740186" y="680831"/>
            <a:ext cx="2451887" cy="830997"/>
          </a:xfrm>
          <a:prstGeom prst="rect">
            <a:avLst/>
          </a:prstGeom>
          <a:noFill/>
        </p:spPr>
        <p:txBody>
          <a:bodyPr wrap="square" rtlCol="0">
            <a:spAutoFit/>
          </a:bodyPr>
          <a:lstStyle/>
          <a:p>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776" y="1688696"/>
            <a:ext cx="2369513" cy="2279910"/>
          </a:xfrm>
          <a:prstGeom prst="round2DiagRect">
            <a:avLst>
              <a:gd name="adj1" fmla="val 8926"/>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2" name="正方形/長方形 1"/>
          <p:cNvSpPr/>
          <p:nvPr/>
        </p:nvSpPr>
        <p:spPr>
          <a:xfrm>
            <a:off x="761895" y="4145474"/>
            <a:ext cx="3363421" cy="369332"/>
          </a:xfrm>
          <a:prstGeom prst="rect">
            <a:avLst/>
          </a:prstGeom>
        </p:spPr>
        <p:txBody>
          <a:bodyPr wrap="none">
            <a:spAutoFit/>
          </a:bodyPr>
          <a:lstStyle/>
          <a:p>
            <a:r>
              <a:rPr lang="ja-JP" altLang="en-US" dirty="0"/>
              <a:t>http://www.tento-net.com/</a:t>
            </a:r>
          </a:p>
        </p:txBody>
      </p:sp>
      <p:sp>
        <p:nvSpPr>
          <p:cNvPr id="16" name="テキスト ボックス 15"/>
          <p:cNvSpPr txBox="1"/>
          <p:nvPr/>
        </p:nvSpPr>
        <p:spPr>
          <a:xfrm>
            <a:off x="4190532" y="680753"/>
            <a:ext cx="3959445" cy="830997"/>
          </a:xfrm>
          <a:prstGeom prst="rect">
            <a:avLst/>
          </a:prstGeom>
          <a:noFill/>
        </p:spPr>
        <p:txBody>
          <a:bodyPr wrap="square" rtlCol="0">
            <a:spAutoFit/>
          </a:bodyPr>
          <a:lstStyle/>
          <a:p>
            <a:pPr algn="r"/>
            <a:r>
              <a:rPr lang="en-US" altLang="ja-JP" sz="4800" dirty="0" smtClean="0">
                <a:effectLst>
                  <a:outerShdw blurRad="50800" dist="38100" dir="2700000" algn="tl" rotWithShape="0">
                    <a:prstClr val="black">
                      <a:alpha val="40000"/>
                    </a:prstClr>
                  </a:outerShdw>
                </a:effectLst>
              </a:rPr>
              <a:t>Life is </a:t>
            </a:r>
            <a:r>
              <a:rPr lang="en-US" altLang="ja-JP" sz="4800" dirty="0" smtClean="0">
                <a:solidFill>
                  <a:srgbClr val="FF6432"/>
                </a:solidFill>
                <a:effectLst>
                  <a:outerShdw blurRad="50800" dist="38100" dir="2700000" algn="tl" rotWithShape="0">
                    <a:prstClr val="black">
                      <a:alpha val="40000"/>
                    </a:prstClr>
                  </a:outerShdw>
                </a:effectLst>
              </a:rPr>
              <a:t>Tech!</a:t>
            </a:r>
            <a:endParaRPr lang="en-US" altLang="ja-JP" sz="2000" b="1" dirty="0" smtClean="0">
              <a:solidFill>
                <a:srgbClr val="FF6432"/>
              </a:solidFill>
              <a:effectLst>
                <a:outerShdw blurRad="50800" dist="38100" dir="2700000" algn="tl" rotWithShape="0">
                  <a:prstClr val="black">
                    <a:alpha val="40000"/>
                  </a:prstClr>
                </a:outerShdw>
              </a:effectLst>
            </a:endParaRPr>
          </a:p>
        </p:txBody>
      </p:sp>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2000" y="1671569"/>
            <a:ext cx="2752186" cy="2242716"/>
          </a:xfrm>
          <a:prstGeom prst="round2DiagRect">
            <a:avLst>
              <a:gd name="adj1" fmla="val 7046"/>
              <a:gd name="adj2" fmla="val 0"/>
            </a:avLst>
          </a:prstGeom>
          <a:ln w="88900" cap="sq">
            <a:solidFill>
              <a:srgbClr val="FFFFFF"/>
            </a:solidFill>
            <a:miter lim="800000"/>
          </a:ln>
          <a:effectLst>
            <a:outerShdw blurRad="254000" algn="tl" rotWithShape="0">
              <a:srgbClr val="000000">
                <a:alpha val="43000"/>
              </a:srgbClr>
            </a:outerShdw>
          </a:effectLst>
        </p:spPr>
      </p:pic>
      <p:sp>
        <p:nvSpPr>
          <p:cNvPr id="21" name="正方形/長方形 20"/>
          <p:cNvSpPr/>
          <p:nvPr/>
        </p:nvSpPr>
        <p:spPr>
          <a:xfrm>
            <a:off x="4702863" y="4216986"/>
            <a:ext cx="2850460" cy="369332"/>
          </a:xfrm>
          <a:prstGeom prst="rect">
            <a:avLst/>
          </a:prstGeom>
        </p:spPr>
        <p:txBody>
          <a:bodyPr wrap="none">
            <a:spAutoFit/>
          </a:bodyPr>
          <a:lstStyle/>
          <a:p>
            <a:r>
              <a:rPr lang="ja-JP" altLang="en-US" dirty="0"/>
              <a:t>http://life-is-tech.com/</a:t>
            </a:r>
          </a:p>
        </p:txBody>
      </p:sp>
      <p:sp>
        <p:nvSpPr>
          <p:cNvPr id="7" name="正方形/長方形 6"/>
          <p:cNvSpPr/>
          <p:nvPr/>
        </p:nvSpPr>
        <p:spPr>
          <a:xfrm>
            <a:off x="1197000" y="4542979"/>
            <a:ext cx="6628738" cy="1200329"/>
          </a:xfrm>
          <a:prstGeom prst="rect">
            <a:avLst/>
          </a:prstGeom>
        </p:spPr>
        <p:txBody>
          <a:bodyPr wrap="none">
            <a:spAutoFit/>
          </a:bodyPr>
          <a:lstStyle/>
          <a:p>
            <a:pPr algn="ctr"/>
            <a:r>
              <a:rPr lang="en-US" altLang="ja-JP" sz="2800" dirty="0" smtClean="0">
                <a:solidFill>
                  <a:srgbClr val="FF6432"/>
                </a:solidFill>
              </a:rPr>
              <a:t>P</a:t>
            </a:r>
            <a:r>
              <a:rPr lang="en-US" altLang="ja-JP" sz="2800" dirty="0" smtClean="0"/>
              <a:t>rogramming education </a:t>
            </a:r>
            <a:r>
              <a:rPr lang="en-US" altLang="ja-JP" sz="2800" dirty="0">
                <a:solidFill>
                  <a:srgbClr val="FF6432"/>
                </a:solidFill>
              </a:rPr>
              <a:t>a</a:t>
            </a:r>
            <a:r>
              <a:rPr lang="en-US" altLang="ja-JP" sz="2800" dirty="0"/>
              <a:t>s </a:t>
            </a:r>
            <a:r>
              <a:rPr lang="en-US" altLang="ja-JP" sz="2800" dirty="0" smtClean="0">
                <a:solidFill>
                  <a:srgbClr val="FF6432"/>
                </a:solidFill>
              </a:rPr>
              <a:t>a</a:t>
            </a:r>
            <a:r>
              <a:rPr lang="en-US" altLang="ja-JP" sz="2800" dirty="0" smtClean="0"/>
              <a:t> </a:t>
            </a:r>
            <a:r>
              <a:rPr lang="en-US" altLang="ja-JP" sz="2800" dirty="0" smtClean="0">
                <a:solidFill>
                  <a:srgbClr val="FF6432"/>
                </a:solidFill>
              </a:rPr>
              <a:t>S</a:t>
            </a:r>
            <a:r>
              <a:rPr lang="en-US" altLang="ja-JP" sz="2800" dirty="0" smtClean="0"/>
              <a:t>ervice</a:t>
            </a:r>
          </a:p>
          <a:p>
            <a:pPr algn="ctr"/>
            <a:r>
              <a:rPr lang="en-US" altLang="ja-JP" sz="4400" dirty="0" smtClean="0"/>
              <a:t>= </a:t>
            </a:r>
            <a:r>
              <a:rPr lang="en-US" altLang="ja-JP" sz="4400" dirty="0" err="1" smtClean="0">
                <a:solidFill>
                  <a:srgbClr val="FF6432"/>
                </a:solidFill>
              </a:rPr>
              <a:t>PaaS</a:t>
            </a:r>
            <a:r>
              <a:rPr lang="en-US" altLang="ja-JP" sz="4400" dirty="0" smtClean="0">
                <a:solidFill>
                  <a:srgbClr val="FF6432"/>
                </a:solidFill>
              </a:rPr>
              <a:t> </a:t>
            </a:r>
            <a:r>
              <a:rPr lang="en-US" altLang="ja-JP" sz="4400" dirty="0">
                <a:solidFill>
                  <a:srgbClr val="FF6432"/>
                </a:solidFill>
              </a:rPr>
              <a:t>;</a:t>
            </a:r>
            <a:r>
              <a:rPr lang="en-US" altLang="ja-JP" sz="4400" dirty="0" smtClean="0">
                <a:solidFill>
                  <a:srgbClr val="FF6432"/>
                </a:solidFill>
              </a:rPr>
              <a:t>-)</a:t>
            </a:r>
            <a:endParaRPr lang="ja-JP" altLang="en-US" sz="4400" dirty="0">
              <a:solidFill>
                <a:srgbClr val="FF6432"/>
              </a:solidFill>
            </a:endParaRPr>
          </a:p>
        </p:txBody>
      </p:sp>
    </p:spTree>
    <p:extLst>
      <p:ext uri="{BB962C8B-B14F-4D97-AF65-F5344CB8AC3E}">
        <p14:creationId xmlns:p14="http://schemas.microsoft.com/office/powerpoint/2010/main" val="18118468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482242"/>
            <a:ext cx="7424738" cy="2585323"/>
          </a:xfrm>
          <a:prstGeom prst="rect">
            <a:avLst/>
          </a:prstGeom>
          <a:noFill/>
        </p:spPr>
        <p:txBody>
          <a:bodyPr wrap="square" rtlCol="0">
            <a:spAutoFit/>
          </a:bodyPr>
          <a:lstStyle/>
          <a:p>
            <a:r>
              <a:rPr lang="en-US" altLang="ja-JP" sz="5400" dirty="0" smtClean="0">
                <a:solidFill>
                  <a:srgbClr val="FF6432"/>
                </a:solidFill>
              </a:rPr>
              <a:t>W</a:t>
            </a:r>
            <a:r>
              <a:rPr lang="en-US" altLang="ja-JP" sz="5400" dirty="0" smtClean="0"/>
              <a:t>hy many kids programming </a:t>
            </a:r>
            <a:r>
              <a:rPr lang="en-US" altLang="ja-JP" sz="5400" dirty="0" smtClean="0"/>
              <a:t>workshops are </a:t>
            </a:r>
            <a:r>
              <a:rPr lang="en-US" altLang="ja-JP" sz="5400" dirty="0" smtClean="0">
                <a:solidFill>
                  <a:srgbClr val="FF6432"/>
                </a:solidFill>
              </a:rPr>
              <a:t>held</a:t>
            </a:r>
            <a:r>
              <a:rPr lang="en-US" altLang="ja-JP" sz="5400" dirty="0" smtClean="0">
                <a:solidFill>
                  <a:srgbClr val="FF6432"/>
                </a:solidFill>
              </a:rPr>
              <a:t>?</a:t>
            </a:r>
            <a:endParaRPr lang="en-US" altLang="ja-JP" sz="6000" dirty="0">
              <a:solidFill>
                <a:srgbClr val="FF6432"/>
              </a:solidFill>
            </a:endParaRPr>
          </a:p>
        </p:txBody>
      </p:sp>
      <p:sp>
        <p:nvSpPr>
          <p:cNvPr id="16" name="テキスト ボックス 15"/>
          <p:cNvSpPr txBox="1"/>
          <p:nvPr/>
        </p:nvSpPr>
        <p:spPr>
          <a:xfrm>
            <a:off x="755786" y="4124922"/>
            <a:ext cx="7424738" cy="2308324"/>
          </a:xfrm>
          <a:prstGeom prst="rect">
            <a:avLst/>
          </a:prstGeom>
          <a:noFill/>
        </p:spPr>
        <p:txBody>
          <a:bodyPr wrap="square" rtlCol="0">
            <a:spAutoFit/>
          </a:bodyPr>
          <a:lstStyle/>
          <a:p>
            <a:r>
              <a:rPr lang="en-US" altLang="ja-JP" sz="7200" dirty="0" smtClean="0">
                <a:solidFill>
                  <a:srgbClr val="FF6432"/>
                </a:solidFill>
              </a:rPr>
              <a:t>Great tools and materials!</a:t>
            </a:r>
            <a:endParaRPr lang="en-US" altLang="ja-JP" sz="8000" dirty="0">
              <a:solidFill>
                <a:srgbClr val="FF6432"/>
              </a:solidFill>
            </a:endParaRPr>
          </a:p>
        </p:txBody>
      </p:sp>
      <p:sp>
        <p:nvSpPr>
          <p:cNvPr id="17" name="下矢印 16"/>
          <p:cNvSpPr/>
          <p:nvPr/>
        </p:nvSpPr>
        <p:spPr>
          <a:xfrm>
            <a:off x="3357000" y="3294000"/>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00" y="1172248"/>
            <a:ext cx="7947308" cy="51089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0211155">
            <a:off x="-1993743" y="564460"/>
            <a:ext cx="6181836" cy="63245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5220" y="443709"/>
            <a:ext cx="2025000" cy="873305"/>
          </a:xfrm>
          <a:prstGeom prst="rect">
            <a:avLst/>
          </a:prstGeom>
        </p:spPr>
      </p:pic>
      <p:sp>
        <p:nvSpPr>
          <p:cNvPr id="16" name="テキスト ボックス 15"/>
          <p:cNvSpPr txBox="1"/>
          <p:nvPr/>
        </p:nvSpPr>
        <p:spPr>
          <a:xfrm>
            <a:off x="1509007" y="3104529"/>
            <a:ext cx="6655370" cy="2308324"/>
          </a:xfrm>
          <a:prstGeom prst="rect">
            <a:avLst/>
          </a:prstGeom>
          <a:noFill/>
          <a:ln w="25400">
            <a:noFill/>
          </a:ln>
        </p:spPr>
        <p:txBody>
          <a:bodyPr wrap="square" rtlCol="0">
            <a:spAutoFit/>
          </a:bodyPr>
          <a:lstStyle/>
          <a:p>
            <a:pPr algn="r"/>
            <a:r>
              <a:rPr lang="en-US" altLang="ja-JP" sz="4800" dirty="0" smtClean="0">
                <a:ln w="25400">
                  <a:solidFill>
                    <a:schemeClr val="tx1">
                      <a:alpha val="20000"/>
                    </a:schemeClr>
                  </a:solidFill>
                </a:ln>
                <a:solidFill>
                  <a:srgbClr val="FF6432"/>
                </a:solidFill>
              </a:rPr>
              <a:t>C</a:t>
            </a:r>
            <a:r>
              <a:rPr lang="en-US" altLang="ja-JP" sz="4800" dirty="0" smtClean="0">
                <a:ln w="25400">
                  <a:solidFill>
                    <a:schemeClr val="tx1">
                      <a:alpha val="20000"/>
                    </a:schemeClr>
                  </a:solidFill>
                </a:ln>
              </a:rPr>
              <a:t>ombination</a:t>
            </a:r>
          </a:p>
          <a:p>
            <a:pPr algn="r"/>
            <a:r>
              <a:rPr lang="en-US" altLang="ja-JP" sz="4800" dirty="0" smtClean="0">
                <a:ln w="25400">
                  <a:solidFill>
                    <a:schemeClr val="tx1">
                      <a:alpha val="20000"/>
                    </a:schemeClr>
                  </a:solidFill>
                </a:ln>
              </a:rPr>
              <a:t>of blocks</a:t>
            </a:r>
          </a:p>
          <a:p>
            <a:pPr algn="r"/>
            <a:r>
              <a:rPr lang="en-US" altLang="ja-JP" sz="4800" dirty="0" smtClean="0">
                <a:ln w="25400">
                  <a:solidFill>
                    <a:schemeClr val="tx1">
                      <a:alpha val="20000"/>
                    </a:schemeClr>
                  </a:solidFill>
                </a:ln>
              </a:rPr>
              <a:t>=</a:t>
            </a:r>
            <a:r>
              <a:rPr lang="en-US" altLang="ja-JP" sz="4800" dirty="0" smtClean="0">
                <a:ln w="25400">
                  <a:solidFill>
                    <a:schemeClr val="tx1">
                      <a:alpha val="20000"/>
                    </a:schemeClr>
                  </a:solidFill>
                </a:ln>
                <a:solidFill>
                  <a:srgbClr val="FF6432"/>
                </a:solidFill>
              </a:rPr>
              <a:t> P</a:t>
            </a:r>
            <a:r>
              <a:rPr lang="en-US" altLang="ja-JP" sz="4800" dirty="0" smtClean="0">
                <a:ln w="25400">
                  <a:solidFill>
                    <a:schemeClr val="tx1">
                      <a:alpha val="20000"/>
                    </a:schemeClr>
                  </a:solidFill>
                </a:ln>
                <a:solidFill>
                  <a:srgbClr val="FF6432"/>
                </a:solidFill>
              </a:rPr>
              <a:t>rogram</a:t>
            </a:r>
            <a:endParaRPr lang="en-US" altLang="ja-JP" sz="4800" dirty="0">
              <a:ln w="25400">
                <a:solidFill>
                  <a:schemeClr val="tx1">
                    <a:alpha val="20000"/>
                  </a:schemeClr>
                </a:solidFill>
              </a:ln>
              <a:solidFill>
                <a:srgbClr val="FF6432"/>
              </a:solidFill>
            </a:endParaRPr>
          </a:p>
        </p:txBody>
      </p:sp>
      <p:sp>
        <p:nvSpPr>
          <p:cNvPr id="17" name="テキスト ボックス 16"/>
          <p:cNvSpPr txBox="1"/>
          <p:nvPr/>
        </p:nvSpPr>
        <p:spPr>
          <a:xfrm>
            <a:off x="762658" y="684213"/>
            <a:ext cx="5093287" cy="1569660"/>
          </a:xfrm>
          <a:prstGeom prst="rect">
            <a:avLst/>
          </a:prstGeom>
          <a:noFill/>
          <a:ln w="25400">
            <a:noFill/>
          </a:ln>
        </p:spPr>
        <p:txBody>
          <a:bodyPr wrap="square" rtlCol="0">
            <a:spAutoFit/>
          </a:bodyPr>
          <a:lstStyle/>
          <a:p>
            <a:r>
              <a:rPr lang="en-US" altLang="ja-JP" sz="4800" dirty="0" smtClean="0">
                <a:ln w="25400">
                  <a:solidFill>
                    <a:schemeClr val="tx1">
                      <a:alpha val="20000"/>
                    </a:schemeClr>
                  </a:solidFill>
                </a:ln>
                <a:solidFill>
                  <a:srgbClr val="FF6432"/>
                </a:solidFill>
              </a:rPr>
              <a:t>B</a:t>
            </a:r>
            <a:r>
              <a:rPr lang="en-US" altLang="ja-JP" sz="4800" dirty="0" smtClean="0">
                <a:ln w="25400">
                  <a:solidFill>
                    <a:schemeClr val="tx1">
                      <a:alpha val="20000"/>
                    </a:schemeClr>
                  </a:solidFill>
                </a:ln>
              </a:rPr>
              <a:t>locks</a:t>
            </a:r>
          </a:p>
          <a:p>
            <a:r>
              <a:rPr lang="en-US" altLang="ja-JP" sz="4800" dirty="0" smtClean="0">
                <a:ln w="25400">
                  <a:solidFill>
                    <a:schemeClr val="tx1">
                      <a:alpha val="20000"/>
                    </a:schemeClr>
                  </a:solidFill>
                </a:ln>
              </a:rPr>
              <a:t>=</a:t>
            </a:r>
            <a:r>
              <a:rPr lang="en-US" altLang="ja-JP" sz="4800" dirty="0" smtClean="0">
                <a:ln w="25400">
                  <a:solidFill>
                    <a:schemeClr val="tx1">
                      <a:alpha val="20000"/>
                    </a:schemeClr>
                  </a:solidFill>
                </a:ln>
                <a:solidFill>
                  <a:srgbClr val="FF6432"/>
                </a:solidFill>
              </a:rPr>
              <a:t> Instructions</a:t>
            </a:r>
            <a:endParaRPr lang="en-US" altLang="ja-JP" sz="4800" dirty="0">
              <a:ln w="25400">
                <a:solidFill>
                  <a:schemeClr val="tx1">
                    <a:alpha val="20000"/>
                  </a:schemeClr>
                </a:solid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57913" y="842339"/>
            <a:ext cx="7424737" cy="4539704"/>
          </a:xfrm>
          <a:prstGeom prst="rect">
            <a:avLst/>
          </a:prstGeom>
          <a:noFill/>
        </p:spPr>
        <p:txBody>
          <a:bodyPr wrap="square" rtlCol="0">
            <a:spAutoFit/>
          </a:bodyPr>
          <a:lstStyle/>
          <a:p>
            <a:pPr algn="ctr"/>
            <a:r>
              <a:rPr lang="en-US" altLang="ja-JP" sz="6600" dirty="0" smtClean="0">
                <a:ln w="25400">
                  <a:noFill/>
                </a:ln>
                <a:solidFill>
                  <a:srgbClr val="FF6432"/>
                </a:solidFill>
                <a:effectLst/>
                <a:latin typeface="+mj-lt"/>
              </a:rPr>
              <a:t>Made possible by</a:t>
            </a:r>
            <a:endParaRPr lang="en-US" altLang="ja-JP" sz="8000" dirty="0" smtClean="0">
              <a:ln w="25400">
                <a:noFill/>
              </a:ln>
              <a:solidFill>
                <a:srgbClr val="FF6432"/>
              </a:solidFill>
              <a:effectLst/>
              <a:latin typeface="+mj-lt"/>
            </a:endParaRPr>
          </a:p>
          <a:p>
            <a:pPr algn="ctr"/>
            <a:endParaRPr lang="en-US" altLang="ja-JP" sz="2400" dirty="0" smtClean="0">
              <a:ln w="25400">
                <a:noFill/>
              </a:ln>
              <a:solidFill>
                <a:srgbClr val="FF6432"/>
              </a:solidFill>
              <a:effectLst/>
              <a:latin typeface="+mj-lt"/>
            </a:endParaRPr>
          </a:p>
          <a:p>
            <a:pPr algn="ctr"/>
            <a:r>
              <a:rPr lang="en-US" altLang="ja-JP" sz="19900" dirty="0" smtClean="0">
                <a:ln w="25400">
                  <a:noFill/>
                </a:ln>
                <a:solidFill>
                  <a:srgbClr val="FF6432"/>
                </a:solidFill>
                <a:effectLst/>
                <a:latin typeface="+mj-lt"/>
              </a:rPr>
              <a:t>NaCl</a:t>
            </a:r>
            <a:endParaRPr kumimoji="1" lang="ja-JP" altLang="en-US" dirty="0">
              <a:ln w="25400">
                <a:noFill/>
              </a:ln>
              <a:solidFill>
                <a:srgbClr val="FF6432"/>
              </a:solidFill>
              <a:effectLst/>
              <a:latin typeface="+mj-lt"/>
            </a:endParaRPr>
          </a:p>
        </p:txBody>
      </p:sp>
    </p:spTree>
    <p:extLst>
      <p:ext uri="{BB962C8B-B14F-4D97-AF65-F5344CB8AC3E}">
        <p14:creationId xmlns:p14="http://schemas.microsoft.com/office/powerpoint/2010/main" val="3024595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5220" y="443709"/>
            <a:ext cx="2025000" cy="873305"/>
          </a:xfrm>
          <a:prstGeom prst="rect">
            <a:avLst/>
          </a:prstGeom>
        </p:spPr>
      </p:pic>
      <p:sp>
        <p:nvSpPr>
          <p:cNvPr id="17" name="テキスト ボックス 16"/>
          <p:cNvSpPr txBox="1"/>
          <p:nvPr/>
        </p:nvSpPr>
        <p:spPr>
          <a:xfrm>
            <a:off x="748040" y="1179000"/>
            <a:ext cx="7424737"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I</a:t>
            </a:r>
            <a:r>
              <a:rPr lang="en-US" altLang="ja-JP" sz="5400" dirty="0" smtClean="0">
                <a:ln w="25400">
                  <a:solidFill>
                    <a:schemeClr val="tx1">
                      <a:alpha val="20000"/>
                    </a:schemeClr>
                  </a:solidFill>
                </a:ln>
              </a:rPr>
              <a:t>nternationalization</a:t>
            </a:r>
            <a:endParaRPr lang="en-US" altLang="ja-JP" sz="5400" dirty="0">
              <a:ln w="25400">
                <a:solidFill>
                  <a:schemeClr val="tx1">
                    <a:alpha val="20000"/>
                  </a:schemeClr>
                </a:solidFill>
              </a:ln>
              <a:solidFill>
                <a:srgbClr val="FF6432"/>
              </a:solidFill>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040" y="2214000"/>
            <a:ext cx="3550883" cy="12924539"/>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3442" y="2102330"/>
            <a:ext cx="3708558" cy="13954526"/>
          </a:xfrm>
          <a:prstGeom prst="rect">
            <a:avLst/>
          </a:prstGeom>
        </p:spPr>
      </p:pic>
      <p:sp>
        <p:nvSpPr>
          <p:cNvPr id="10" name="テキスト ボックス 9"/>
          <p:cNvSpPr txBox="1"/>
          <p:nvPr/>
        </p:nvSpPr>
        <p:spPr>
          <a:xfrm>
            <a:off x="1292532" y="3890665"/>
            <a:ext cx="2655000"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English</a:t>
            </a:r>
            <a:endParaRPr lang="en-US" altLang="ja-JP" sz="5400" dirty="0">
              <a:ln w="25400">
                <a:solidFill>
                  <a:schemeClr val="tx1">
                    <a:alpha val="20000"/>
                  </a:schemeClr>
                </a:solidFill>
              </a:ln>
              <a:solidFill>
                <a:srgbClr val="FF6432"/>
              </a:solidFill>
            </a:endParaRPr>
          </a:p>
        </p:txBody>
      </p:sp>
      <p:sp>
        <p:nvSpPr>
          <p:cNvPr id="11" name="テキスト ボックス 10"/>
          <p:cNvSpPr txBox="1"/>
          <p:nvPr/>
        </p:nvSpPr>
        <p:spPr>
          <a:xfrm>
            <a:off x="4737934" y="3883738"/>
            <a:ext cx="3434066"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Japanese</a:t>
            </a:r>
            <a:endParaRPr lang="en-US" altLang="ja-JP" sz="5400" dirty="0">
              <a:ln w="25400">
                <a:solidFill>
                  <a:schemeClr val="tx1">
                    <a:alpha val="20000"/>
                  </a:schemeClr>
                </a:solidFill>
              </a:ln>
              <a:solidFill>
                <a:srgbClr val="FF6432"/>
              </a:solidFill>
            </a:endParaRPr>
          </a:p>
        </p:txBody>
      </p:sp>
    </p:spTree>
    <p:extLst>
      <p:ext uri="{BB962C8B-B14F-4D97-AF65-F5344CB8AC3E}">
        <p14:creationId xmlns:p14="http://schemas.microsoft.com/office/powerpoint/2010/main" val="2787461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11" y="2306002"/>
            <a:ext cx="4725000" cy="36777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テキスト ボックス 16"/>
          <p:cNvSpPr txBox="1"/>
          <p:nvPr/>
        </p:nvSpPr>
        <p:spPr>
          <a:xfrm>
            <a:off x="742854" y="613033"/>
            <a:ext cx="4570360" cy="1015663"/>
          </a:xfrm>
          <a:prstGeom prst="rect">
            <a:avLst/>
          </a:prstGeom>
          <a:noFill/>
          <a:ln w="25400">
            <a:noFill/>
          </a:ln>
        </p:spPr>
        <p:txBody>
          <a:bodyPr wrap="square" rtlCol="0">
            <a:spAutoFit/>
          </a:bodyPr>
          <a:lstStyle/>
          <a:p>
            <a:r>
              <a:rPr lang="en-US" altLang="ja-JP" sz="6000" dirty="0" smtClean="0">
                <a:ln w="25400">
                  <a:solidFill>
                    <a:schemeClr val="tx1">
                      <a:alpha val="20000"/>
                    </a:schemeClr>
                  </a:solidFill>
                </a:ln>
                <a:solidFill>
                  <a:srgbClr val="FF6432"/>
                </a:solidFill>
              </a:rPr>
              <a:t>Easy to run</a:t>
            </a: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47049">
            <a:off x="3476698" y="2652460"/>
            <a:ext cx="5358445" cy="3548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2414" y="684213"/>
            <a:ext cx="2025000" cy="873305"/>
          </a:xfrm>
          <a:prstGeom prst="rect">
            <a:avLst/>
          </a:prstGeom>
        </p:spPr>
      </p:pic>
    </p:spTree>
    <p:extLst>
      <p:ext uri="{BB962C8B-B14F-4D97-AF65-F5344CB8AC3E}">
        <p14:creationId xmlns:p14="http://schemas.microsoft.com/office/powerpoint/2010/main" val="8996586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812685" y="1719000"/>
            <a:ext cx="6798629" cy="3785652"/>
          </a:xfrm>
          <a:prstGeom prst="rect">
            <a:avLst/>
          </a:prstGeom>
          <a:noFill/>
        </p:spPr>
        <p:txBody>
          <a:bodyPr wrap="square" rtlCol="0">
            <a:spAutoFit/>
          </a:bodyPr>
          <a:lstStyle/>
          <a:p>
            <a:pPr marL="857250" indent="-857250">
              <a:buFont typeface="Arial" panose="020B0604020202020204" pitchFamily="34" charset="0"/>
              <a:buChar char="•"/>
            </a:pPr>
            <a:r>
              <a:rPr lang="en-US" altLang="ja-JP" sz="4800" dirty="0" smtClean="0">
                <a:solidFill>
                  <a:srgbClr val="FF6432"/>
                </a:solidFill>
              </a:rPr>
              <a:t>T</a:t>
            </a:r>
            <a:r>
              <a:rPr lang="en-US" altLang="ja-JP" sz="4800" dirty="0" smtClean="0"/>
              <a:t>yping</a:t>
            </a:r>
            <a:br>
              <a:rPr lang="en-US" altLang="ja-JP" sz="4800" dirty="0" smtClean="0"/>
            </a:br>
            <a:endParaRPr lang="en-US" altLang="ja-JP" sz="4800" dirty="0" smtClean="0"/>
          </a:p>
          <a:p>
            <a:pPr marL="857250" indent="-857250">
              <a:buFont typeface="Arial" panose="020B0604020202020204" pitchFamily="34" charset="0"/>
              <a:buChar char="•"/>
            </a:pPr>
            <a:r>
              <a:rPr lang="en-US" altLang="ja-JP" sz="4800" dirty="0" smtClean="0">
                <a:solidFill>
                  <a:srgbClr val="FF6432"/>
                </a:solidFill>
              </a:rPr>
              <a:t>E</a:t>
            </a:r>
            <a:r>
              <a:rPr lang="en-US" altLang="ja-JP" sz="4800" dirty="0" smtClean="0"/>
              <a:t>nglish</a:t>
            </a:r>
            <a:br>
              <a:rPr lang="en-US" altLang="ja-JP" sz="4800" dirty="0" smtClean="0"/>
            </a:br>
            <a:endParaRPr lang="en-US" altLang="ja-JP" sz="4800" dirty="0" smtClean="0"/>
          </a:p>
          <a:p>
            <a:pPr marL="857250" indent="-857250">
              <a:buFont typeface="Arial" panose="020B0604020202020204" pitchFamily="34" charset="0"/>
              <a:buChar char="•"/>
            </a:pPr>
            <a:r>
              <a:rPr lang="en-US" altLang="ja-JP" sz="4800" dirty="0" smtClean="0">
                <a:solidFill>
                  <a:srgbClr val="FF6432"/>
                </a:solidFill>
              </a:rPr>
              <a:t>R</a:t>
            </a:r>
            <a:r>
              <a:rPr lang="en-US" altLang="ja-JP" sz="4800" dirty="0" smtClean="0"/>
              <a:t>uby syntax</a:t>
            </a:r>
            <a:endParaRPr lang="en-US" altLang="ja-JP" sz="4800" dirty="0" smtClean="0"/>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P</a:t>
            </a:r>
            <a:r>
              <a:rPr lang="en-US" altLang="ja-JP" sz="6600" dirty="0" smtClean="0"/>
              <a:t>roblems</a:t>
            </a:r>
            <a:endParaRPr lang="en-US" altLang="ja-JP" sz="6000" dirty="0"/>
          </a:p>
        </p:txBody>
      </p:sp>
      <p:sp>
        <p:nvSpPr>
          <p:cNvPr id="4" name="テキスト ボックス 3"/>
          <p:cNvSpPr txBox="1"/>
          <p:nvPr/>
        </p:nvSpPr>
        <p:spPr>
          <a:xfrm>
            <a:off x="1917000" y="2516125"/>
            <a:ext cx="6798629" cy="3477875"/>
          </a:xfrm>
          <a:prstGeom prst="rect">
            <a:avLst/>
          </a:prstGeom>
          <a:noFill/>
        </p:spPr>
        <p:txBody>
          <a:bodyPr wrap="square" rtlCol="0">
            <a:spAutoFit/>
          </a:bodyPr>
          <a:lstStyle/>
          <a:p>
            <a:r>
              <a:rPr lang="en-US" altLang="ja-JP" sz="4400" dirty="0" smtClean="0">
                <a:solidFill>
                  <a:srgbClr val="FF6432"/>
                </a:solidFill>
              </a:rPr>
              <a:t>Blocks</a:t>
            </a:r>
          </a:p>
          <a:p>
            <a:endParaRPr lang="en-US" altLang="ja-JP" sz="4400" dirty="0" smtClean="0"/>
          </a:p>
          <a:p>
            <a:r>
              <a:rPr lang="en-US" altLang="ja-JP" sz="4400" dirty="0" smtClean="0">
                <a:solidFill>
                  <a:srgbClr val="FF6432"/>
                </a:solidFill>
              </a:rPr>
              <a:t>Internationalization</a:t>
            </a:r>
          </a:p>
          <a:p>
            <a:endParaRPr lang="en-US" altLang="ja-JP" sz="4400" dirty="0" smtClean="0">
              <a:solidFill>
                <a:srgbClr val="FF6432"/>
              </a:solidFill>
            </a:endParaRPr>
          </a:p>
          <a:p>
            <a:r>
              <a:rPr lang="en-US" altLang="ja-JP" sz="4400" dirty="0" smtClean="0">
                <a:solidFill>
                  <a:srgbClr val="FF6432"/>
                </a:solidFill>
              </a:rPr>
              <a:t>Combination of blocks</a:t>
            </a:r>
            <a:endParaRPr lang="en-US" altLang="ja-JP" sz="4400" dirty="0" smtClean="0">
              <a:solidFill>
                <a:srgbClr val="FF6432"/>
              </a:solidFill>
            </a:endParaRPr>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107996"/>
          </a:xfrm>
          <a:prstGeom prst="rect">
            <a:avLst/>
          </a:prstGeom>
          <a:noFill/>
        </p:spPr>
        <p:txBody>
          <a:bodyPr wrap="square" rtlCol="0">
            <a:spAutoFit/>
          </a:bodyPr>
          <a:lstStyle/>
          <a:p>
            <a:pPr algn="r"/>
            <a:r>
              <a:rPr lang="en-US" altLang="ja-JP" sz="6600" dirty="0" smtClean="0">
                <a:solidFill>
                  <a:srgbClr val="FF6432"/>
                </a:solidFill>
              </a:rPr>
              <a:t>Smalruby</a:t>
            </a:r>
          </a:p>
        </p:txBody>
      </p:sp>
      <p:sp>
        <p:nvSpPr>
          <p:cNvPr id="4" name="テキスト ボックス 3"/>
          <p:cNvSpPr txBox="1"/>
          <p:nvPr/>
        </p:nvSpPr>
        <p:spPr>
          <a:xfrm>
            <a:off x="776331" y="549000"/>
            <a:ext cx="7424738" cy="1200329"/>
          </a:xfrm>
          <a:prstGeom prst="rect">
            <a:avLst/>
          </a:prstGeom>
          <a:noFill/>
        </p:spPr>
        <p:txBody>
          <a:bodyPr wrap="square" rtlCol="0">
            <a:spAutoFit/>
          </a:bodyPr>
          <a:lstStyle/>
          <a:p>
            <a:r>
              <a:rPr lang="en-US" altLang="ja-JP" sz="7200" dirty="0" smtClean="0">
                <a:solidFill>
                  <a:srgbClr val="FF6432"/>
                </a:solidFill>
              </a:rPr>
              <a:t>R</a:t>
            </a:r>
            <a:r>
              <a:rPr lang="en-US" altLang="ja-JP" sz="7200" dirty="0" smtClean="0"/>
              <a:t>uby</a:t>
            </a:r>
            <a:r>
              <a:rPr lang="en-US" altLang="ja-JP" sz="7200" dirty="0" smtClean="0">
                <a:solidFill>
                  <a:srgbClr val="FF6432"/>
                </a:solidFill>
              </a:rPr>
              <a:t> </a:t>
            </a:r>
            <a:r>
              <a:rPr lang="en-US" altLang="ja-JP" sz="7200" dirty="0" smtClean="0"/>
              <a:t>+ Scratc</a:t>
            </a:r>
            <a:r>
              <a:rPr lang="en-US" altLang="ja-JP" sz="7200" dirty="0" smtClean="0">
                <a:solidFill>
                  <a:srgbClr val="FF6432"/>
                </a:solidFill>
              </a:rPr>
              <a:t>h</a:t>
            </a:r>
            <a:endParaRPr lang="en-US" altLang="ja-JP" sz="8000" dirty="0">
              <a:solidFill>
                <a:srgbClr val="FF6432"/>
              </a:solidFill>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9000"/>
            <a:ext cx="2381411" cy="1451633"/>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smtClean="0"/>
              <a:t>Hi,</a:t>
            </a:r>
          </a:p>
          <a:p>
            <a:pPr algn="ctr"/>
            <a:r>
              <a:rPr lang="en-US" altLang="ja-JP" sz="2400" dirty="0" smtClean="0"/>
              <a:t>I’m </a:t>
            </a:r>
            <a:r>
              <a:rPr kumimoji="1" lang="en-US" altLang="ja-JP" sz="2400" dirty="0" smtClean="0"/>
              <a:t>Hatti!</a:t>
            </a:r>
            <a:endParaRPr kumimoji="1" lang="ja-JP" altLang="en-US" sz="2400"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1869694"/>
            <a:ext cx="7424737" cy="3662541"/>
          </a:xfrm>
          <a:prstGeom prst="rect">
            <a:avLst/>
          </a:prstGeom>
          <a:noFill/>
          <a:ln w="57150">
            <a:solidFill>
              <a:schemeClr val="tx1"/>
            </a:solidFill>
          </a:ln>
        </p:spPr>
        <p:txBody>
          <a:bodyPr wrap="square" rtlCol="0">
            <a:spAutoFit/>
          </a:bodyPr>
          <a:lstStyle/>
          <a:p>
            <a:r>
              <a:rPr kumimoji="1" lang="en-US" altLang="ja-JP"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Matsue city</a:t>
            </a:r>
          </a:p>
          <a:p>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Ruby </a:t>
            </a:r>
            <a:r>
              <a:rPr lang="en-US" altLang="ja-JP"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classes in </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whole municipal </a:t>
            </a:r>
            <a:r>
              <a:rPr lang="en-US" altLang="ja-JP"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junior high </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school</a:t>
            </a:r>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r"/>
            <a:r>
              <a:rPr lang="en-US" altLang="ja-JP"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By 09.04.2014/local news paper(Sanin Chuo </a:t>
            </a:r>
            <a:r>
              <a:rPr lang="en-US" altLang="ja-JP" sz="20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Shinpou</a:t>
            </a:r>
            <a:r>
              <a:rPr lang="en-US" altLang="ja-JP"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endParaRPr kumimoji="1"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grpSp>
        <p:nvGrpSpPr>
          <p:cNvPr id="10" name="グループ化 9"/>
          <p:cNvGrpSpPr/>
          <p:nvPr/>
        </p:nvGrpSpPr>
        <p:grpSpPr>
          <a:xfrm>
            <a:off x="747713" y="694048"/>
            <a:ext cx="1002907" cy="1002907"/>
            <a:chOff x="5246999" y="4503659"/>
            <a:chExt cx="2025000" cy="2025000"/>
          </a:xfrm>
        </p:grpSpPr>
        <p:sp>
          <p:nvSpPr>
            <p:cNvPr id="11" name="正方形/長方形 10"/>
            <p:cNvSpPr/>
            <p:nvPr/>
          </p:nvSpPr>
          <p:spPr>
            <a:xfrm>
              <a:off x="5246999" y="4503659"/>
              <a:ext cx="2025000" cy="2025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5652290" y="4908950"/>
              <a:ext cx="1214419" cy="12144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3785652"/>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62979"/>
          </a:xfrm>
          <a:prstGeom prst="rect">
            <a:avLst/>
          </a:prstGeom>
          <a:noFill/>
        </p:spPr>
        <p:txBody>
          <a:bodyPr wrap="square" rtlCol="0">
            <a:spAutoFit/>
          </a:bodyPr>
          <a:lstStyle/>
          <a:p>
            <a:pPr marL="350838" indent="-350838"/>
            <a:r>
              <a:rPr lang="en-US" altLang="ja-JP" sz="4800" dirty="0" smtClean="0">
                <a:solidFill>
                  <a:srgbClr val="FF6633"/>
                </a:solidFill>
              </a:rPr>
              <a:t>“</a:t>
            </a:r>
            <a:r>
              <a:rPr kumimoji="1" lang="en-US" altLang="ja-JP" sz="4800" dirty="0" smtClean="0">
                <a:solidFill>
                  <a:srgbClr val="FF6633"/>
                </a:solidFill>
              </a:rPr>
              <a:t>P</a:t>
            </a:r>
            <a:r>
              <a:rPr lang="en-US" altLang="ja-JP" sz="4800" dirty="0" smtClean="0"/>
              <a:t>romoting </a:t>
            </a:r>
            <a:r>
              <a:rPr lang="en-US" altLang="ja-JP" sz="4800" dirty="0"/>
              <a:t>the joy of programming to many kids. </a:t>
            </a:r>
            <a:r>
              <a:rPr lang="en-US" altLang="ja-JP" sz="4800" dirty="0" smtClean="0">
                <a:solidFill>
                  <a:srgbClr val="FF6432"/>
                </a:solidFill>
              </a:rPr>
              <a:t>“</a:t>
            </a:r>
            <a:endParaRPr lang="en-US" altLang="ja-JP" sz="5400" dirty="0">
              <a:solidFill>
                <a:srgbClr val="FF6432"/>
              </a:solidFill>
            </a:endParaRPr>
          </a:p>
          <a:p>
            <a:pPr marL="350838" indent="-350838"/>
            <a:r>
              <a:rPr lang="en-US" altLang="ja-JP" sz="4800" dirty="0" smtClean="0">
                <a:solidFill>
                  <a:srgbClr val="FF6633"/>
                </a:solidFill>
              </a:rPr>
              <a:t>“B</a:t>
            </a:r>
            <a:r>
              <a:rPr lang="en-US" altLang="ja-JP" sz="4800" dirty="0" smtClean="0"/>
              <a:t>uilding </a:t>
            </a:r>
            <a:r>
              <a:rPr lang="en-US" altLang="ja-JP" sz="4800" dirty="0"/>
              <a:t>internet safety awareness for kids through </a:t>
            </a:r>
            <a:r>
              <a:rPr lang="en-US" altLang="ja-JP" sz="4800" dirty="0" smtClean="0"/>
              <a:t>programming!</a:t>
            </a:r>
            <a:r>
              <a:rPr lang="en-US" altLang="ja-JP" sz="4800" dirty="0" smtClean="0">
                <a:solidFill>
                  <a:srgbClr val="FF6432"/>
                </a:solidFill>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078313"/>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events for kids</a:t>
            </a:r>
          </a:p>
          <a:p>
            <a:r>
              <a:rPr lang="en-US" altLang="ja-JP" sz="5400" dirty="0" smtClean="0"/>
              <a:t>and parents</a:t>
            </a:r>
          </a:p>
          <a:p>
            <a:endParaRPr lang="en-US" altLang="ja-JP" sz="5400" dirty="0" smtClean="0"/>
          </a:p>
          <a:p>
            <a:pPr algn="r"/>
            <a:r>
              <a:rPr lang="en-US" altLang="ja-JP" sz="5400" dirty="0" smtClean="0"/>
              <a:t>Introducing Ruby,</a:t>
            </a:r>
          </a:p>
          <a:p>
            <a:pPr algn="r"/>
            <a:r>
              <a:rPr lang="en-US" altLang="ja-JP" sz="5400" dirty="0"/>
              <a:t>o</a:t>
            </a:r>
            <a:r>
              <a:rPr lang="en-US" altLang="ja-JP" sz="5400" dirty="0" smtClean="0"/>
              <a:t>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663089"/>
          </a:xfrm>
          <a:prstGeom prst="rect">
            <a:avLst/>
          </a:prstGeom>
          <a:noFill/>
        </p:spPr>
        <p:txBody>
          <a:bodyPr wrap="square" rtlCol="0">
            <a:spAutoFit/>
          </a:bodyPr>
          <a:lstStyle/>
          <a:p>
            <a:r>
              <a:rPr lang="en-US" altLang="ja-JP" sz="6000" dirty="0" err="1" smtClean="0">
                <a:solidFill>
                  <a:srgbClr val="FF6633"/>
                </a:solidFill>
              </a:rPr>
              <a:t>C</a:t>
            </a:r>
            <a:r>
              <a:rPr lang="en-US" altLang="ja-JP" sz="6000" dirty="0" err="1" smtClean="0"/>
              <a:t>oderDojo</a:t>
            </a:r>
            <a:r>
              <a:rPr lang="en-US" altLang="ja-JP" sz="6000" dirty="0" smtClean="0"/>
              <a:t> Matsue</a:t>
            </a:r>
          </a:p>
          <a:p>
            <a:r>
              <a:rPr lang="en-US" altLang="ja-JP" sz="3200" dirty="0" smtClean="0">
                <a:solidFill>
                  <a:schemeClr val="tx1">
                    <a:lumMod val="50000"/>
                    <a:lumOff val="50000"/>
                  </a:schemeClr>
                </a:solidFill>
              </a:rPr>
              <a:t>https://</a:t>
            </a:r>
            <a:r>
              <a:rPr lang="en-US" altLang="ja-JP" sz="3200" dirty="0" err="1" smtClean="0">
                <a:solidFill>
                  <a:schemeClr val="tx1">
                    <a:lumMod val="50000"/>
                    <a:lumOff val="50000"/>
                  </a:schemeClr>
                </a:solidFill>
              </a:rPr>
              <a:t>coderdojo.com</a:t>
            </a:r>
            <a:endParaRPr lang="en-US" altLang="ja-JP" sz="3600" dirty="0">
              <a:solidFill>
                <a:schemeClr val="tx1">
                  <a:lumMod val="50000"/>
                  <a:lumOff val="50000"/>
                </a:schemeClr>
              </a:solidFill>
            </a:endParaRPr>
          </a:p>
          <a:p>
            <a:endParaRPr lang="en-US" altLang="ja-JP" sz="5400" dirty="0" smtClean="0"/>
          </a:p>
          <a:p>
            <a:pPr algn="r"/>
            <a:r>
              <a:rPr lang="en-US" altLang="ja-JP" sz="5400" dirty="0" smtClean="0">
                <a:ln w="34925">
                  <a:noFill/>
                </a:ln>
              </a:rPr>
              <a:t>Free </a:t>
            </a:r>
            <a:r>
              <a:rPr lang="en-US" altLang="ja-JP" sz="5400" dirty="0" smtClean="0">
                <a:ln w="34925">
                  <a:noFill/>
                </a:ln>
                <a:solidFill>
                  <a:srgbClr val="FF6432"/>
                </a:solidFill>
              </a:rPr>
              <a:t>Ruby</a:t>
            </a:r>
            <a:r>
              <a:rPr lang="en-US" altLang="ja-JP" sz="5400" dirty="0" smtClean="0">
                <a:ln w="34925">
                  <a:noFill/>
                </a:ln>
              </a:rPr>
              <a:t> computer </a:t>
            </a:r>
            <a:r>
              <a:rPr lang="en-US" altLang="ja-JP" sz="5400" dirty="0">
                <a:ln w="34925">
                  <a:noFill/>
                </a:ln>
              </a:rPr>
              <a:t>programming </a:t>
            </a:r>
            <a:r>
              <a:rPr lang="en-US" altLang="ja-JP" sz="5400" dirty="0" smtClean="0">
                <a:ln w="34925">
                  <a:noFill/>
                </a:ln>
              </a:rPr>
              <a:t>club </a:t>
            </a:r>
            <a:r>
              <a:rPr lang="en-US" altLang="ja-JP" sz="5400" dirty="0">
                <a:ln w="34925">
                  <a:noFill/>
                </a:ln>
              </a:rPr>
              <a:t>for </a:t>
            </a:r>
            <a:r>
              <a:rPr lang="en-US" altLang="ja-JP" sz="5400" dirty="0" smtClean="0">
                <a:ln w="34925">
                  <a:noFill/>
                </a:ln>
              </a:rPr>
              <a:t>Kids,</a:t>
            </a:r>
            <a:endParaRPr lang="en-US" altLang="ja-JP" sz="6000" dirty="0" smtClean="0">
              <a:ln w="34925">
                <a:noFill/>
              </a:ln>
            </a:endParaRPr>
          </a:p>
          <a:p>
            <a:pPr algn="r"/>
            <a:r>
              <a:rPr lang="en-US" altLang="ja-JP" sz="5400" dirty="0">
                <a:ln w="34925">
                  <a:noFill/>
                </a:ln>
              </a:rPr>
              <a:t>o</a:t>
            </a:r>
            <a:r>
              <a:rPr lang="en-US" altLang="ja-JP" sz="5400" dirty="0" smtClean="0">
                <a:ln w="34925">
                  <a:noFill/>
                </a:ln>
              </a:rPr>
              <a:t>nce a mont</a:t>
            </a:r>
            <a:r>
              <a:rPr lang="en-US" altLang="ja-JP" sz="5400" dirty="0" smtClean="0">
                <a:ln w="34925">
                  <a:noFill/>
                </a:ln>
                <a:solidFill>
                  <a:srgbClr val="FF6633"/>
                </a:solidFill>
              </a:rPr>
              <a:t>h</a:t>
            </a:r>
            <a:endParaRPr lang="en-US" altLang="ja-JP" sz="3200" b="1" dirty="0" smtClean="0">
              <a:ln w="34925">
                <a:noFill/>
              </a:ln>
              <a:solidFill>
                <a:srgbClr val="FF6633"/>
              </a:solidFill>
            </a:endParaRPr>
          </a:p>
        </p:txBody>
      </p:sp>
    </p:spTree>
    <p:extLst>
      <p:ext uri="{BB962C8B-B14F-4D97-AF65-F5344CB8AC3E}">
        <p14:creationId xmlns:p14="http://schemas.microsoft.com/office/powerpoint/2010/main" val="2064025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567000" y="-136477"/>
            <a:ext cx="7740600" cy="6984000"/>
            <a:chOff x="1926431" y="1269000"/>
            <a:chExt cx="5067300" cy="457200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431" y="1269000"/>
              <a:ext cx="5067300" cy="4572000"/>
            </a:xfrm>
            <a:prstGeom prst="rect">
              <a:avLst/>
            </a:prstGeom>
          </p:spPr>
        </p:pic>
        <p:sp>
          <p:nvSpPr>
            <p:cNvPr id="5" name="下矢印 4"/>
            <p:cNvSpPr/>
            <p:nvPr/>
          </p:nvSpPr>
          <p:spPr>
            <a:xfrm>
              <a:off x="2806758" y="3639820"/>
              <a:ext cx="567000" cy="63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2862322"/>
          </a:xfrm>
          <a:prstGeom prst="rect">
            <a:avLst/>
          </a:prstGeom>
          <a:noFill/>
        </p:spPr>
        <p:txBody>
          <a:bodyPr wrap="square" spcCol="0" rtlCol="0">
            <a:spAutoFit/>
          </a:bodyPr>
          <a:lstStyle/>
          <a:p>
            <a:r>
              <a:rPr lang="en-US" altLang="ja-JP" sz="6000" dirty="0" err="1" smtClean="0">
                <a:solidFill>
                  <a:srgbClr val="FF6432"/>
                </a:solidFill>
                <a:effectLst>
                  <a:outerShdw blurRad="50800" dist="127000" dir="5400000" algn="t" rotWithShape="0">
                    <a:prstClr val="black">
                      <a:alpha val="40000"/>
                    </a:prstClr>
                  </a:outerShdw>
                </a:effectLst>
                <a:latin typeface="+mj-lt"/>
              </a:rPr>
              <a:t>N</a:t>
            </a:r>
            <a:r>
              <a:rPr lang="en-US" altLang="ja-JP" sz="6000" dirty="0" err="1" smtClean="0">
                <a:effectLst>
                  <a:outerShdw blurRad="50800" dist="127000" dir="5400000" algn="t" rotWithShape="0">
                    <a:prstClr val="black">
                      <a:alpha val="40000"/>
                    </a:prstClr>
                  </a:outerShdw>
                </a:effectLst>
                <a:latin typeface="+mj-lt"/>
              </a:rPr>
              <a:t>aCl</a:t>
            </a:r>
            <a:r>
              <a:rPr lang="en-US" altLang="ja-JP" sz="6000" dirty="0" smtClean="0">
                <a:effectLst>
                  <a:outerShdw blurRad="50800" dist="127000" dir="5400000" algn="t" rotWithShape="0">
                    <a:prstClr val="black">
                      <a:alpha val="40000"/>
                    </a:prstClr>
                  </a:outerShdw>
                </a:effectLst>
                <a:latin typeface="+mj-lt"/>
              </a:rPr>
              <a:t> is in</a:t>
            </a:r>
          </a:p>
          <a:p>
            <a:r>
              <a:rPr lang="en-US" altLang="ja-JP" sz="6000" dirty="0" smtClean="0">
                <a:effectLst>
                  <a:outerShdw blurRad="50800" dist="127000" dir="5400000" algn="t" rotWithShape="0">
                    <a:prstClr val="black">
                      <a:alpha val="40000"/>
                    </a:prstClr>
                  </a:outerShdw>
                </a:effectLst>
                <a:latin typeface="+mj-lt"/>
              </a:rPr>
              <a:t>Matsue, Shimane, Japa</a:t>
            </a:r>
            <a:r>
              <a:rPr lang="en-US" altLang="ja-JP" sz="6000" dirty="0" smtClean="0">
                <a:solidFill>
                  <a:srgbClr val="FF6432"/>
                </a:solidFill>
                <a:effectLst>
                  <a:outerShdw blurRad="50800" dist="127000" dir="5400000" algn="t" rotWithShape="0">
                    <a:prstClr val="black">
                      <a:alpha val="40000"/>
                    </a:prstClr>
                  </a:outerShdw>
                </a:effectLst>
                <a:latin typeface="+mj-lt"/>
              </a:rPr>
              <a:t>n</a:t>
            </a:r>
          </a:p>
        </p:txBody>
      </p:sp>
      <p:sp>
        <p:nvSpPr>
          <p:cNvPr id="4" name="正方形/長方形 3"/>
          <p:cNvSpPr/>
          <p:nvPr/>
        </p:nvSpPr>
        <p:spPr>
          <a:xfrm>
            <a:off x="207000" y="6137603"/>
            <a:ext cx="8820000" cy="523220"/>
          </a:xfrm>
          <a:prstGeom prst="rect">
            <a:avLst/>
          </a:prstGeom>
        </p:spPr>
        <p:txBody>
          <a:bodyPr wrap="square">
            <a:spAutoFit/>
          </a:bodyPr>
          <a:lstStyle/>
          <a:p>
            <a:r>
              <a:rPr lang="ja-JP" altLang="en-US" sz="1400" dirty="0" smtClean="0"/>
              <a:t>http</a:t>
            </a:r>
            <a:r>
              <a:rPr lang="ja-JP" altLang="en-US" sz="1400" dirty="0"/>
              <a:t>://en.wikipedia.org/wiki/File:Japan_location_map_with_side_map_of_the_Ryukyu_Islands.</a:t>
            </a:r>
            <a:r>
              <a:rPr lang="ja-JP" altLang="en-US" sz="1400" dirty="0" smtClean="0"/>
              <a:t>svg </a:t>
            </a:r>
            <a:r>
              <a:rPr lang="en-US" altLang="ja-JP" sz="1400" dirty="0" smtClean="0"/>
              <a:t>: </a:t>
            </a:r>
            <a:r>
              <a:rPr lang="en-US" altLang="ja-JP" sz="1400" dirty="0"/>
              <a:t>Maximilian Dörrbecker (Chumwa) CC-BY-SA </a:t>
            </a:r>
            <a:r>
              <a:rPr lang="en-US" altLang="ja-JP" sz="1400" dirty="0" err="1"/>
              <a:t>3.0CC</a:t>
            </a:r>
            <a:r>
              <a:rPr lang="en-US" altLang="ja-JP" sz="1400" dirty="0"/>
              <a:t> by SA</a:t>
            </a:r>
            <a:endParaRPr lang="ja-JP" altLang="en-US" sz="1400" dirty="0"/>
          </a:p>
        </p:txBody>
      </p:sp>
    </p:spTree>
    <p:extLst>
      <p:ext uri="{BB962C8B-B14F-4D97-AF65-F5344CB8AC3E}">
        <p14:creationId xmlns:p14="http://schemas.microsoft.com/office/powerpoint/2010/main" val="2828475888"/>
      </p:ext>
    </p:extLst>
  </p:cSld>
  <p:clrMapOvr>
    <a:masterClrMapping/>
  </p:clrMapOvr>
  <p:transition spd="slow">
    <p:wheel spokes="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569660"/>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654674"/>
            <a:ext cx="6974287" cy="1323439"/>
          </a:xfrm>
          <a:prstGeom prst="rect">
            <a:avLst/>
          </a:prstGeom>
          <a:noFill/>
        </p:spPr>
        <p:txBody>
          <a:bodyPr wrap="square" rtlCol="0">
            <a:spAutoFit/>
          </a:bodyPr>
          <a:lstStyle/>
          <a:p>
            <a:pPr algn="r"/>
            <a:r>
              <a:rPr lang="en-US" altLang="ja-JP" sz="4000" dirty="0" smtClean="0"/>
              <a:t>The Boy &amp; Girl Scouts for</a:t>
            </a:r>
          </a:p>
          <a:p>
            <a:pPr algn="r"/>
            <a:r>
              <a:rPr lang="en-US" altLang="ja-JP" sz="4000" dirty="0" smtClean="0"/>
              <a:t>Ruby programmin</a:t>
            </a:r>
            <a:r>
              <a:rPr lang="en-US" altLang="ja-JP" sz="4000" dirty="0" smtClean="0">
                <a:solidFill>
                  <a:srgbClr val="FF6633"/>
                </a:solidFill>
              </a:rPr>
              <a:t>g</a:t>
            </a: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6031434" y="1411614"/>
            <a:ext cx="1575000" cy="523220"/>
          </a:xfrm>
          <a:prstGeom prst="rect">
            <a:avLst/>
          </a:prstGeom>
          <a:noFill/>
        </p:spPr>
        <p:txBody>
          <a:bodyPr wrap="square" rtlCol="0">
            <a:spAutoFit/>
          </a:bodyPr>
          <a:lstStyle/>
          <a:p>
            <a:r>
              <a:rPr lang="en-US" altLang="ja-JP" sz="2800" b="1" dirty="0" smtClean="0"/>
              <a:t>Team</a:t>
            </a:r>
          </a:p>
        </p:txBody>
      </p:sp>
      <p:sp>
        <p:nvSpPr>
          <p:cNvPr id="9" name="テキスト ボックス 8"/>
          <p:cNvSpPr txBox="1"/>
          <p:nvPr/>
        </p:nvSpPr>
        <p:spPr>
          <a:xfrm rot="19865860">
            <a:off x="5621210" y="2687169"/>
            <a:ext cx="1575000" cy="523220"/>
          </a:xfrm>
          <a:prstGeom prst="rect">
            <a:avLst/>
          </a:prstGeom>
          <a:noFill/>
        </p:spPr>
        <p:txBody>
          <a:bodyPr wrap="square" rtlCol="0">
            <a:spAutoFit/>
          </a:bodyPr>
          <a:lstStyle/>
          <a:p>
            <a:r>
              <a:rPr lang="en-US" altLang="ja-JP" sz="2800" b="1" dirty="0" smtClean="0"/>
              <a:t>Coach</a:t>
            </a:r>
          </a:p>
        </p:txBody>
      </p:sp>
      <p:sp>
        <p:nvSpPr>
          <p:cNvPr id="10" name="テキスト ボックス 9"/>
          <p:cNvSpPr txBox="1"/>
          <p:nvPr/>
        </p:nvSpPr>
        <p:spPr>
          <a:xfrm rot="19968585">
            <a:off x="7012127" y="2216910"/>
            <a:ext cx="1665000" cy="461665"/>
          </a:xfrm>
          <a:prstGeom prst="rect">
            <a:avLst/>
          </a:prstGeom>
          <a:noFill/>
        </p:spPr>
        <p:txBody>
          <a:bodyPr wrap="square" rtlCol="0">
            <a:spAutoFit/>
          </a:bodyPr>
          <a:lstStyle/>
          <a:p>
            <a:r>
              <a:rPr lang="en-US" altLang="ja-JP" sz="2400" b="1" dirty="0" smtClean="0"/>
              <a:t>Contest</a:t>
            </a: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27162" y="2124000"/>
            <a:ext cx="7436476" cy="1754326"/>
          </a:xfrm>
          <a:prstGeom prst="rect">
            <a:avLst/>
          </a:prstGeom>
          <a:noFill/>
        </p:spPr>
        <p:txBody>
          <a:bodyPr wrap="square" rtlCol="0">
            <a:spAutoFit/>
          </a:bodyPr>
          <a:lstStyle/>
          <a:p>
            <a:r>
              <a:rPr lang="en-US" altLang="ja-JP" sz="5400" dirty="0" smtClean="0">
                <a:solidFill>
                  <a:srgbClr val="FF6633"/>
                </a:solidFill>
                <a:effectLst>
                  <a:outerShdw blurRad="50800" dist="101600" dir="5400000" algn="t" rotWithShape="0">
                    <a:prstClr val="black">
                      <a:alpha val="40000"/>
                    </a:prstClr>
                  </a:outerShdw>
                </a:effectLst>
              </a:rPr>
              <a:t>K</a:t>
            </a:r>
            <a:r>
              <a:rPr lang="en-US" altLang="ja-JP" sz="4400" dirty="0" smtClean="0">
                <a:effectLst>
                  <a:outerShdw blurRad="50800" dist="101600" dir="5400000" algn="t" rotWithShape="0">
                    <a:prstClr val="black">
                      <a:alpha val="40000"/>
                    </a:prstClr>
                  </a:outerShdw>
                </a:effectLst>
              </a:rPr>
              <a:t>ids want to be</a:t>
            </a:r>
            <a:r>
              <a:rPr lang="en-US" altLang="ja-JP" sz="4000" dirty="0" smtClean="0">
                <a:effectLst>
                  <a:outerShdw blurRad="50800" dist="101600" dir="5400000" algn="t" rotWithShape="0">
                    <a:prstClr val="black">
                      <a:alpha val="40000"/>
                    </a:prstClr>
                  </a:outerShdw>
                </a:effectLst>
              </a:rPr>
              <a:t> </a:t>
            </a:r>
            <a:r>
              <a:rPr lang="en-US" altLang="ja-JP" sz="5400" dirty="0" smtClean="0">
                <a:solidFill>
                  <a:srgbClr val="FF6633"/>
                </a:solidFill>
                <a:effectLst>
                  <a:outerShdw blurRad="50800" dist="101600" dir="5400000" algn="t" rotWithShape="0">
                    <a:prstClr val="black">
                      <a:alpha val="40000"/>
                    </a:prstClr>
                  </a:outerShdw>
                </a:effectLst>
              </a:rPr>
              <a:t>challenged!</a:t>
            </a:r>
            <a:endParaRPr lang="en-US" altLang="ja-JP" sz="3200"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997373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688193"/>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681070" y="1637993"/>
            <a:ext cx="3962065" cy="830997"/>
          </a:xfrm>
          <a:prstGeom prst="rect">
            <a:avLst/>
          </a:prstGeom>
          <a:noFill/>
        </p:spPr>
        <p:txBody>
          <a:bodyPr wrap="square" rtlCol="0">
            <a:spAutoFit/>
          </a:bodyPr>
          <a:lstStyle/>
          <a:p>
            <a:r>
              <a:rPr lang="en-US" altLang="ja-JP" sz="4800" dirty="0" smtClean="0"/>
              <a:t>P</a:t>
            </a:r>
            <a:r>
              <a:rPr lang="en-US" altLang="ja-JP" sz="4000" dirty="0" smtClean="0"/>
              <a:t>rogramming</a:t>
            </a:r>
            <a:endParaRPr lang="en-US" altLang="ja-JP" sz="4800" dirty="0" smtClean="0"/>
          </a:p>
        </p:txBody>
      </p:sp>
      <p:sp>
        <p:nvSpPr>
          <p:cNvPr id="6" name="テキスト ボックス 5"/>
          <p:cNvSpPr txBox="1"/>
          <p:nvPr/>
        </p:nvSpPr>
        <p:spPr>
          <a:xfrm>
            <a:off x="5473990" y="1610974"/>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502440" y="1549418"/>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0" y="0"/>
            <a:ext cx="10297190" cy="6893337"/>
          </a:xfrm>
          <a:prstGeom prst="rect">
            <a:avLst/>
          </a:prstGeom>
        </p:spPr>
      </p:pic>
      <p:sp>
        <p:nvSpPr>
          <p:cNvPr id="2" name="テキスト ボックス 1"/>
          <p:cNvSpPr txBox="1"/>
          <p:nvPr/>
        </p:nvSpPr>
        <p:spPr>
          <a:xfrm>
            <a:off x="738901" y="459000"/>
            <a:ext cx="7505670" cy="4524315"/>
          </a:xfrm>
          <a:prstGeom prst="rect">
            <a:avLst/>
          </a:prstGeom>
          <a:noFill/>
        </p:spPr>
        <p:txBody>
          <a:bodyPr wrap="square" rtlCol="0">
            <a:spAutoFit/>
          </a:bodyPr>
          <a:lstStyle/>
          <a:p>
            <a:r>
              <a:rPr lang="en-US" altLang="ja-JP" sz="6000" dirty="0" smtClean="0">
                <a:solidFill>
                  <a:srgbClr val="FF6633"/>
                </a:solidFill>
              </a:rPr>
              <a:t>W</a:t>
            </a:r>
            <a:r>
              <a:rPr lang="en-US" altLang="ja-JP" sz="4800" dirty="0" smtClean="0"/>
              <a:t>elcome</a:t>
            </a:r>
          </a:p>
          <a:p>
            <a:endParaRPr lang="en-US" altLang="ja-JP" sz="4800" dirty="0" smtClean="0"/>
          </a:p>
          <a:p>
            <a:pPr algn="ctr"/>
            <a:r>
              <a:rPr lang="en-US" altLang="ja-JP" sz="6000" dirty="0" smtClean="0">
                <a:solidFill>
                  <a:srgbClr val="FF6633"/>
                </a:solidFill>
              </a:rPr>
              <a:t>D</a:t>
            </a:r>
            <a:r>
              <a:rPr lang="en-US" altLang="ja-JP" sz="6000" dirty="0" smtClean="0"/>
              <a:t>evelopers,</a:t>
            </a:r>
          </a:p>
          <a:p>
            <a:pPr algn="ctr"/>
            <a:r>
              <a:rPr lang="en-US" altLang="ja-JP" sz="6000" dirty="0" smtClean="0">
                <a:solidFill>
                  <a:srgbClr val="FF6633"/>
                </a:solidFill>
              </a:rPr>
              <a:t>W</a:t>
            </a:r>
            <a:r>
              <a:rPr lang="en-US" altLang="ja-JP" sz="6000" dirty="0" smtClean="0"/>
              <a:t>orkshop</a:t>
            </a:r>
          </a:p>
          <a:p>
            <a:pPr algn="ctr"/>
            <a:r>
              <a:rPr lang="en-US" altLang="ja-JP" sz="6000" dirty="0" smtClean="0">
                <a:solidFill>
                  <a:srgbClr val="FF6633"/>
                </a:solidFill>
              </a:rPr>
              <a:t>O</a:t>
            </a:r>
            <a:r>
              <a:rPr lang="en-US" altLang="ja-JP" sz="6000" dirty="0" smtClean="0"/>
              <a:t>wner</a:t>
            </a:r>
            <a:r>
              <a:rPr lang="en-US" altLang="ja-JP" sz="6000" dirty="0" smtClean="0">
                <a:solidFill>
                  <a:srgbClr val="FF6633"/>
                </a:solidFill>
              </a:rPr>
              <a:t>s</a:t>
            </a:r>
          </a:p>
        </p:txBody>
      </p:sp>
    </p:spTree>
    <p:extLst>
      <p:ext uri="{BB962C8B-B14F-4D97-AF65-F5344CB8AC3E}">
        <p14:creationId xmlns:p14="http://schemas.microsoft.com/office/powerpoint/2010/main" val="2026973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657000" y="480328"/>
            <a:ext cx="7244103" cy="2285340"/>
            <a:chOff x="657000" y="480328"/>
            <a:chExt cx="7244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t="13911" r="3248" b="6693"/>
          <a:stretch/>
        </p:blipFill>
        <p:spPr>
          <a:xfrm>
            <a:off x="2232000" y="3474000"/>
            <a:ext cx="3319175" cy="20428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13583" r="14567" b="20472"/>
          <a:stretch/>
        </p:blipFill>
        <p:spPr>
          <a:xfrm rot="21154479">
            <a:off x="4886761" y="861843"/>
            <a:ext cx="3645000" cy="3025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テキスト ボックス 6"/>
          <p:cNvSpPr txBox="1"/>
          <p:nvPr/>
        </p:nvSpPr>
        <p:spPr>
          <a:xfrm>
            <a:off x="657000" y="492440"/>
            <a:ext cx="7515450" cy="2369880"/>
          </a:xfrm>
          <a:prstGeom prst="rect">
            <a:avLst/>
          </a:prstGeom>
          <a:noFill/>
        </p:spPr>
        <p:txBody>
          <a:bodyPr wrap="square" rtlCol="0">
            <a:spAutoFit/>
          </a:bodyPr>
          <a:lstStyle/>
          <a:p>
            <a:r>
              <a:rPr lang="en-US" altLang="ja-JP" sz="6000" dirty="0" err="1" smtClean="0">
                <a:solidFill>
                  <a:srgbClr val="FF6633"/>
                </a:solidFill>
              </a:rPr>
              <a:t>S</a:t>
            </a:r>
            <a:r>
              <a:rPr lang="en-US" altLang="ja-JP" sz="4800" dirty="0" err="1" smtClean="0"/>
              <a:t>malrubot</a:t>
            </a:r>
            <a:endParaRPr lang="en-US" altLang="ja-JP" sz="4800" dirty="0" smtClean="0"/>
          </a:p>
          <a:p>
            <a:r>
              <a:rPr lang="ja-JP" altLang="en-US" sz="3200" dirty="0" smtClean="0"/>
              <a:t>・</a:t>
            </a:r>
            <a:r>
              <a:rPr lang="en-US" altLang="ja-JP" sz="3200" dirty="0" err="1" smtClean="0"/>
              <a:t>Aruduino</a:t>
            </a:r>
            <a:endParaRPr lang="en-US" altLang="ja-JP" sz="3200" dirty="0" smtClean="0"/>
          </a:p>
          <a:p>
            <a:r>
              <a:rPr lang="ja-JP" altLang="en-US" sz="3200" dirty="0" smtClean="0"/>
              <a:t>・</a:t>
            </a:r>
            <a:r>
              <a:rPr lang="en-US" altLang="ja-JP" sz="3200" dirty="0" smtClean="0"/>
              <a:t>Dino</a:t>
            </a:r>
            <a:endParaRPr lang="en-US" altLang="ja-JP" sz="2400" dirty="0" smtClean="0">
              <a:solidFill>
                <a:schemeClr val="tx1">
                  <a:lumMod val="50000"/>
                  <a:lumOff val="50000"/>
                </a:schemeClr>
              </a:solidFill>
            </a:endParaRPr>
          </a:p>
          <a:p>
            <a:r>
              <a:rPr lang="en-US" altLang="ja-JP" sz="2400" dirty="0" smtClean="0">
                <a:solidFill>
                  <a:schemeClr val="tx1">
                    <a:lumMod val="50000"/>
                    <a:lumOff val="50000"/>
                  </a:schemeClr>
                </a:solidFill>
              </a:rPr>
              <a:t>   GitHub: </a:t>
            </a:r>
            <a:r>
              <a:rPr lang="en-US" altLang="ja-JP" sz="2400" dirty="0" err="1" smtClean="0">
                <a:solidFill>
                  <a:schemeClr val="tx1">
                    <a:lumMod val="50000"/>
                    <a:lumOff val="50000"/>
                  </a:schemeClr>
                </a:solidFill>
              </a:rPr>
              <a:t>austinbv</a:t>
            </a:r>
            <a:r>
              <a:rPr lang="en-US" altLang="ja-JP" sz="2400" dirty="0" smtClean="0">
                <a:solidFill>
                  <a:schemeClr val="tx1">
                    <a:lumMod val="50000"/>
                    <a:lumOff val="50000"/>
                  </a:schemeClr>
                </a:solidFill>
              </a:rPr>
              <a:t> / </a:t>
            </a:r>
            <a:r>
              <a:rPr lang="en-US" altLang="ja-JP" sz="2400" dirty="0" err="1" smtClean="0">
                <a:solidFill>
                  <a:schemeClr val="tx1">
                    <a:lumMod val="50000"/>
                    <a:lumOff val="50000"/>
                  </a:schemeClr>
                </a:solidFill>
              </a:rPr>
              <a:t>dino</a:t>
            </a:r>
            <a:endParaRPr lang="en-US" altLang="ja-JP" sz="4000" dirty="0">
              <a:solidFill>
                <a:schemeClr val="tx1">
                  <a:lumMod val="50000"/>
                  <a:lumOff val="50000"/>
                </a:schemeClr>
              </a:solidFill>
            </a:endParaRPr>
          </a:p>
        </p:txBody>
      </p:sp>
    </p:spTree>
    <p:extLst>
      <p:ext uri="{BB962C8B-B14F-4D97-AF65-F5344CB8AC3E}">
        <p14:creationId xmlns:p14="http://schemas.microsoft.com/office/powerpoint/2010/main" val="2821701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
        <p:nvSpPr>
          <p:cNvPr id="8" name="テキスト ボックス 7"/>
          <p:cNvSpPr txBox="1"/>
          <p:nvPr/>
        </p:nvSpPr>
        <p:spPr>
          <a:xfrm>
            <a:off x="567450" y="4390457"/>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6158408" y="4775226"/>
            <a:ext cx="2767812" cy="1056800"/>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this.interpolateMsg('%1歩動かす',</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1034287"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
        <p:nvSpPr>
          <p:cNvPr id="17" name="テキスト ボックス 16"/>
          <p:cNvSpPr txBox="1"/>
          <p:nvPr/>
        </p:nvSpPr>
        <p:spPr>
          <a:xfrm rot="20628415">
            <a:off x="6614448" y="5564779"/>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432000" y="494751"/>
            <a:ext cx="8094914" cy="1042420"/>
            <a:chOff x="1540713" y="1449000"/>
            <a:chExt cx="8094914" cy="104242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185775117"/>
      </p:ext>
    </p:extLst>
  </p:cSld>
  <p:clrMapOvr>
    <a:masterClrMapping/>
  </p:clrMapOvr>
  <p:transition spd="slow">
    <p:wheel spokes="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4" grpId="0" animBg="1"/>
      <p:bldP spid="14"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00" y="37985"/>
            <a:ext cx="6975000" cy="69750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234107" y="4395552"/>
            <a:ext cx="3562946" cy="584775"/>
          </a:xfrm>
          <a:prstGeom prst="rect">
            <a:avLst/>
          </a:prstGeom>
        </p:spPr>
        <p:txBody>
          <a:bodyPr wrap="square">
            <a:spAutoFit/>
          </a:bodyPr>
          <a:lstStyle/>
          <a:p>
            <a:r>
              <a:rPr lang="en-US" altLang="ja-JP" sz="3200" dirty="0" smtClean="0"/>
              <a:t>“</a:t>
            </a:r>
            <a:r>
              <a:rPr lang="en-US" altLang="ja-JP" sz="3200" dirty="0" err="1" smtClean="0"/>
              <a:t>Blockly’s</a:t>
            </a:r>
            <a:r>
              <a:rPr lang="en-US" altLang="ja-JP" sz="3200" dirty="0" smtClean="0"/>
              <a:t> XML”</a:t>
            </a:r>
            <a:endParaRPr lang="ja-JP" altLang="en-US" sz="32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1887" t="52599" r="57022" b="40941"/>
          <a:stretch/>
        </p:blipFill>
        <p:spPr>
          <a:xfrm rot="20674219">
            <a:off x="1645925" y="119669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56374">
            <a:off x="1732289" y="3858380"/>
            <a:ext cx="2593025" cy="990063"/>
          </a:xfrm>
          <a:prstGeom prst="rect">
            <a:avLst/>
          </a:prstGeom>
        </p:spPr>
      </p:pic>
      <p:sp>
        <p:nvSpPr>
          <p:cNvPr id="13" name="テキスト ボックス 12"/>
          <p:cNvSpPr txBox="1"/>
          <p:nvPr/>
        </p:nvSpPr>
        <p:spPr>
          <a:xfrm rot="20628415">
            <a:off x="2027828" y="466165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7211989" y="5532723"/>
            <a:ext cx="1626297" cy="620949"/>
          </a:xfrm>
          <a:prstGeom prst="rect">
            <a:avLst/>
          </a:prstGeom>
        </p:spPr>
      </p:pic>
      <p:sp>
        <p:nvSpPr>
          <p:cNvPr id="6" name="右矢印 5"/>
          <p:cNvSpPr/>
          <p:nvPr/>
        </p:nvSpPr>
        <p:spPr>
          <a:xfrm rot="5400000">
            <a:off x="7678635" y="4920828"/>
            <a:ext cx="547834"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7251778" y="431885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8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0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631763"/>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r>
              <a:rPr lang="en-US" altLang="ja-JP" sz="4000" dirty="0" smtClean="0">
                <a:solidFill>
                  <a:srgbClr val="FF6633"/>
                </a:solidFill>
              </a:rPr>
              <a:t>Why I created S</a:t>
            </a:r>
            <a:r>
              <a:rPr lang="en-US" altLang="ja-JP" sz="4000" dirty="0" smtClean="0">
                <a:solidFill>
                  <a:prstClr val="black"/>
                </a:solidFill>
              </a:rPr>
              <a:t>malruby</a:t>
            </a:r>
            <a:endParaRPr lang="en-US" altLang="ja-JP" sz="4000" dirty="0">
              <a:solidFill>
                <a:prstClr val="black"/>
              </a:solidFill>
            </a:endParaRPr>
          </a:p>
          <a:p>
            <a:pPr lvl="0"/>
            <a:r>
              <a:rPr lang="en-US" altLang="ja-JP" sz="4000" dirty="0" smtClean="0">
                <a:solidFill>
                  <a:srgbClr val="FF6633"/>
                </a:solidFill>
              </a:rPr>
              <a:t>Smalruby make</a:t>
            </a:r>
          </a:p>
          <a:p>
            <a:pPr lvl="0"/>
            <a:r>
              <a:rPr lang="en-US" altLang="ja-JP" sz="4000" dirty="0">
                <a:solidFill>
                  <a:srgbClr val="FF6633"/>
                </a:solidFill>
              </a:rPr>
              <a:t> </a:t>
            </a:r>
            <a:r>
              <a:rPr lang="en-US" altLang="ja-JP" sz="4000" dirty="0" smtClean="0">
                <a:solidFill>
                  <a:srgbClr val="FF6633"/>
                </a:solidFill>
              </a:rPr>
              <a:t> …</a:t>
            </a:r>
          </a:p>
          <a:p>
            <a:pPr lvl="0"/>
            <a:r>
              <a:rPr lang="en-US" altLang="ja-JP" sz="4000" dirty="0" smtClean="0">
                <a:solidFill>
                  <a:srgbClr val="FF6633"/>
                </a:solidFill>
              </a:rPr>
              <a:t>Details of S</a:t>
            </a:r>
            <a:r>
              <a:rPr lang="en-US" altLang="ja-JP" sz="4000" dirty="0" smtClean="0">
                <a:solidFill>
                  <a:prstClr val="black"/>
                </a:solidFill>
              </a:rPr>
              <a:t>malruby</a:t>
            </a:r>
            <a:endParaRPr lang="en-US" altLang="ja-JP" sz="4000" dirty="0">
              <a:solidFill>
                <a:prstClr val="black"/>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4493538"/>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38901" y="4348500"/>
            <a:ext cx="7505670" cy="1015663"/>
          </a:xfrm>
          <a:prstGeom prst="rect">
            <a:avLst/>
          </a:prstGeom>
          <a:noFill/>
        </p:spPr>
        <p:txBody>
          <a:bodyPr wrap="square" rtlCol="0">
            <a:spAutoFit/>
          </a:bodyPr>
          <a:lstStyle/>
          <a:p>
            <a:pPr algn="r"/>
            <a:r>
              <a:rPr lang="en-US" altLang="ja-JP" sz="6000" dirty="0" smtClean="0">
                <a:solidFill>
                  <a:srgbClr val="FF6432"/>
                </a:solidFill>
              </a:rPr>
              <a:t>T</a:t>
            </a:r>
            <a:r>
              <a:rPr lang="en-US" altLang="ja-JP" sz="4800" dirty="0" smtClean="0">
                <a:solidFill>
                  <a:srgbClr val="FF6432"/>
                </a:solidFill>
              </a:rPr>
              <a:t>hank you</a:t>
            </a:r>
            <a:endParaRPr lang="en-US" altLang="ja-JP" sz="6000" dirty="0" smtClean="0">
              <a:solidFill>
                <a:srgbClr val="FF6432"/>
              </a:solidFill>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862" y="1806581"/>
            <a:ext cx="7091747" cy="2531923"/>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32000" y="494751"/>
            <a:ext cx="8094914" cy="1042420"/>
            <a:chOff x="1540713" y="1449000"/>
            <a:chExt cx="8094914" cy="1042420"/>
          </a:xfrm>
        </p:grpSpPr>
        <p:pic>
          <p:nvPicPr>
            <p:cNvPr id="5" name="図 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 name="図 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 name="図 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 name="図 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 name="図 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 name="図 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1" name="図 1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 name="図 1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 name="図 1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4" name="図 1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smtClean="0">
                <a:effectLst>
                  <a:outerShdw blurRad="50800" dist="127000" dir="5400000" algn="t" rotWithShape="0">
                    <a:prstClr val="black">
                      <a:alpha val="40000"/>
                    </a:prstClr>
                  </a:outerShdw>
                </a:effectLst>
                <a:latin typeface="+mj-lt"/>
              </a:rPr>
              <a:t>Rubyist</a:t>
            </a:r>
            <a:r>
              <a:rPr lang="en-US" altLang="ja-JP" sz="9600" dirty="0"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ransition spd="slow">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グループ化 68"/>
          <p:cNvGrpSpPr/>
          <p:nvPr/>
        </p:nvGrpSpPr>
        <p:grpSpPr>
          <a:xfrm>
            <a:off x="432000" y="494751"/>
            <a:ext cx="8094914" cy="1042420"/>
            <a:chOff x="1540713" y="1449000"/>
            <a:chExt cx="8094914" cy="1042420"/>
          </a:xfrm>
        </p:grpSpPr>
        <p:pic>
          <p:nvPicPr>
            <p:cNvPr id="70" name="図 6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71" name="図 7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2" name="図 7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73" name="図 7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4" name="図 7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75" name="図 7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76" name="図 7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77" name="図 7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78" name="図 7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79" name="図 7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80" name="グループ化 79"/>
          <p:cNvGrpSpPr/>
          <p:nvPr/>
        </p:nvGrpSpPr>
        <p:grpSpPr>
          <a:xfrm>
            <a:off x="432000" y="1529751"/>
            <a:ext cx="8094914" cy="1042420"/>
            <a:chOff x="1540713" y="1449000"/>
            <a:chExt cx="8094914" cy="1042420"/>
          </a:xfrm>
        </p:grpSpPr>
        <p:pic>
          <p:nvPicPr>
            <p:cNvPr id="81" name="図 8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82" name="図 8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83" name="図 8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4" name="図 8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85" name="図 8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86" name="図 8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87" name="図 8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88" name="図 8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89" name="図 8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90" name="図 8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91" name="グループ化 90"/>
          <p:cNvGrpSpPr/>
          <p:nvPr/>
        </p:nvGrpSpPr>
        <p:grpSpPr>
          <a:xfrm>
            <a:off x="432000" y="2514193"/>
            <a:ext cx="8094914" cy="1042420"/>
            <a:chOff x="1540713" y="1449000"/>
            <a:chExt cx="8094914" cy="1042420"/>
          </a:xfrm>
        </p:grpSpPr>
        <p:pic>
          <p:nvPicPr>
            <p:cNvPr id="92" name="図 9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93" name="図 9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94" name="図 9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95" name="図 9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6" name="図 9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7" name="図 9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98" name="図 9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99" name="図 9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00" name="図 9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01" name="図 10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02" name="グループ化 101"/>
          <p:cNvGrpSpPr/>
          <p:nvPr/>
        </p:nvGrpSpPr>
        <p:grpSpPr>
          <a:xfrm>
            <a:off x="432000" y="3474326"/>
            <a:ext cx="8094914" cy="1042420"/>
            <a:chOff x="1540713" y="1449000"/>
            <a:chExt cx="8094914" cy="1042420"/>
          </a:xfrm>
        </p:grpSpPr>
        <p:pic>
          <p:nvPicPr>
            <p:cNvPr id="103" name="図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04" name="図 1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05" name="図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06" name="図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07" name="図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8" name="図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9" name="図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0" name="図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11" name="図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12" name="図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13" name="グループ化 112"/>
          <p:cNvGrpSpPr/>
          <p:nvPr/>
        </p:nvGrpSpPr>
        <p:grpSpPr>
          <a:xfrm>
            <a:off x="432000" y="4411216"/>
            <a:ext cx="8094914" cy="1042420"/>
            <a:chOff x="1540713" y="1449000"/>
            <a:chExt cx="8094914" cy="1042420"/>
          </a:xfrm>
        </p:grpSpPr>
        <p:pic>
          <p:nvPicPr>
            <p:cNvPr id="114" name="図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15" name="図 1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16" name="図 1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17" name="図 1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18" name="図 1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19" name="図 1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20" name="図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1" name="図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2" name="図 1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23" name="図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24" name="グループ化 123"/>
          <p:cNvGrpSpPr/>
          <p:nvPr/>
        </p:nvGrpSpPr>
        <p:grpSpPr>
          <a:xfrm>
            <a:off x="432000" y="5357967"/>
            <a:ext cx="8094914" cy="1042420"/>
            <a:chOff x="1540713" y="1449000"/>
            <a:chExt cx="8094914" cy="1042420"/>
          </a:xfrm>
        </p:grpSpPr>
        <p:pic>
          <p:nvPicPr>
            <p:cNvPr id="125" name="図 1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26" name="図 1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27" name="図 1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28" name="図 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29" name="図 1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30" name="図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31" name="図 1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32" name="図 1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3" name="図 1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4" name="図 1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ransition spd="slow">
    <p:wheel spokes="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4524315"/>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visit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7713" y="684213"/>
            <a:ext cx="7191479" cy="4500000"/>
          </a:xfrm>
          <a:ln>
            <a:noFill/>
          </a:ln>
        </p:spPr>
        <p:txBody>
          <a:bodyPr anchor="t">
            <a:noAutofit/>
          </a:bodyPr>
          <a:lstStyle/>
          <a:p>
            <a:pPr algn="l"/>
            <a:r>
              <a:rPr kumimoji="1" lang="en-US" altLang="ja-JP" sz="8000" dirty="0" smtClean="0">
                <a:solidFill>
                  <a:srgbClr val="FF6432"/>
                </a:solidFill>
              </a:rPr>
              <a:t>6</a:t>
            </a:r>
            <a:r>
              <a:rPr kumimoji="1" lang="en-US" altLang="ja-JP" sz="8000" dirty="0" smtClean="0"/>
              <a:t> years ago,</a:t>
            </a:r>
            <a:endParaRPr kumimoji="1" lang="ja-JP" altLang="en-US" sz="8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30225</TotalTime>
  <Words>4588</Words>
  <Application>Microsoft Office PowerPoint</Application>
  <PresentationFormat>画面に合わせる (4:3)</PresentationFormat>
  <Paragraphs>641</Paragraphs>
  <Slides>57</Slides>
  <Notes>57</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57</vt:i4>
      </vt:variant>
    </vt:vector>
  </HeadingPairs>
  <TitlesOfParts>
    <vt:vector size="64" baseType="lpstr">
      <vt:lpstr>Meiryo UI</vt:lpstr>
      <vt:lpstr>Arial</vt:lpstr>
      <vt:lpstr>Segoe UI</vt:lpstr>
      <vt:lpstr>Segoe UI Black</vt:lpstr>
      <vt:lpstr>Segoe UI Symbol</vt:lpstr>
      <vt:lpstr>Wingdings</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6 years ago,</vt:lpstr>
      <vt:lpstr>Started to Teach Ruby for youth</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410</cp:revision>
  <cp:lastPrinted>2014-11-08T00:12:45Z</cp:lastPrinted>
  <dcterms:created xsi:type="dcterms:W3CDTF">2014-09-17T02:10:41Z</dcterms:created>
  <dcterms:modified xsi:type="dcterms:W3CDTF">2014-11-12T16:37:21Z</dcterms:modified>
</cp:coreProperties>
</file>